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avi" ContentType="video/avi"/>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428" r:id="rId3"/>
    <p:sldId id="429" r:id="rId4"/>
    <p:sldId id="430" r:id="rId5"/>
    <p:sldId id="431" r:id="rId6"/>
    <p:sldId id="432" r:id="rId7"/>
    <p:sldId id="433" r:id="rId8"/>
    <p:sldId id="411" r:id="rId9"/>
    <p:sldId id="421" r:id="rId10"/>
    <p:sldId id="410" r:id="rId11"/>
    <p:sldId id="412" r:id="rId12"/>
    <p:sldId id="413" r:id="rId13"/>
    <p:sldId id="414" r:id="rId14"/>
    <p:sldId id="426" r:id="rId15"/>
    <p:sldId id="427" r:id="rId16"/>
    <p:sldId id="395" r:id="rId17"/>
    <p:sldId id="418" r:id="rId18"/>
    <p:sldId id="420" r:id="rId19"/>
    <p:sldId id="419" r:id="rId20"/>
    <p:sldId id="399" r:id="rId21"/>
    <p:sldId id="402" r:id="rId22"/>
    <p:sldId id="405" r:id="rId23"/>
    <p:sldId id="407" r:id="rId24"/>
    <p:sldId id="425" r:id="rId25"/>
    <p:sldId id="424" r:id="rId26"/>
    <p:sldId id="409" r:id="rId27"/>
  </p:sldIdLst>
  <p:sldSz cx="9144000" cy="6858000" type="screen4x3"/>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0" autoAdjust="0"/>
    <p:restoredTop sz="94660" autoAdjust="0"/>
  </p:normalViewPr>
  <p:slideViewPr>
    <p:cSldViewPr>
      <p:cViewPr varScale="1">
        <p:scale>
          <a:sx n="135" d="100"/>
          <a:sy n="135" d="100"/>
        </p:scale>
        <p:origin x="-924" y="-90"/>
      </p:cViewPr>
      <p:guideLst>
        <p:guide orient="horz" pos="2160"/>
        <p:guide pos="2880"/>
      </p:guideLst>
    </p:cSldViewPr>
  </p:slideViewPr>
  <p:outlineViewPr>
    <p:cViewPr>
      <p:scale>
        <a:sx n="33" d="100"/>
        <a:sy n="33" d="100"/>
      </p:scale>
      <p:origin x="0" y="318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1734" y="-9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3633"/>
          </a:xfrm>
          <a:prstGeom prst="rect">
            <a:avLst/>
          </a:prstGeom>
        </p:spPr>
        <p:txBody>
          <a:bodyPr vert="horz" lIns="91440" tIns="45720" rIns="91440" bIns="45720" rtlCol="0"/>
          <a:lstStyle>
            <a:lvl1pPr algn="r">
              <a:defRPr sz="1200"/>
            </a:lvl1pPr>
          </a:lstStyle>
          <a:p>
            <a:fld id="{5F993C83-2184-4286-ABE1-941A40B40C8F}" type="datetimeFigureOut">
              <a:rPr lang="en-US" smtClean="0"/>
              <a:pPr/>
              <a:t>8/27/2013</a:t>
            </a:fld>
            <a:endParaRPr lang="en-US"/>
          </a:p>
        </p:txBody>
      </p:sp>
      <p:sp>
        <p:nvSpPr>
          <p:cNvPr id="4" name="Footer Placeholder 3"/>
          <p:cNvSpPr>
            <a:spLocks noGrp="1"/>
          </p:cNvSpPr>
          <p:nvPr>
            <p:ph type="ftr" sz="quarter" idx="2"/>
          </p:nvPr>
        </p:nvSpPr>
        <p:spPr>
          <a:xfrm>
            <a:off x="0" y="9377316"/>
            <a:ext cx="2945659" cy="4936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377316"/>
            <a:ext cx="2945659" cy="493633"/>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vl1pPr>
          </a:lstStyle>
          <a:p>
            <a:fld id="{6053241F-7ED4-45AC-844C-15DB0D5F9CCD}" type="datetimeFigureOut">
              <a:rPr lang="en-US" smtClean="0"/>
              <a:pPr/>
              <a:t>8/27/2013</a:t>
            </a:fld>
            <a:endParaRPr lang="en-US"/>
          </a:p>
        </p:txBody>
      </p:sp>
      <p:sp>
        <p:nvSpPr>
          <p:cNvPr id="4" name="Slide Image Placeholder 3"/>
          <p:cNvSpPr>
            <a:spLocks noGrp="1" noRot="1" noChangeAspect="1"/>
          </p:cNvSpPr>
          <p:nvPr>
            <p:ph type="sldImg" idx="2"/>
          </p:nvPr>
        </p:nvSpPr>
        <p:spPr>
          <a:xfrm>
            <a:off x="930275" y="739775"/>
            <a:ext cx="493712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89515"/>
            <a:ext cx="5438140" cy="444269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7316"/>
            <a:ext cx="2945659" cy="4936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7316"/>
            <a:ext cx="2945659" cy="493633"/>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 :</a:t>
            </a:r>
          </a:p>
          <a:p>
            <a:r>
              <a:rPr lang="en-GB" dirty="0" smtClean="0"/>
              <a:t>To give you </a:t>
            </a:r>
            <a:r>
              <a:rPr lang="en-GB" dirty="0"/>
              <a:t>new empirical evidence on order submission activity and</a:t>
            </a:r>
          </a:p>
          <a:p>
            <a:r>
              <a:rPr lang="en-GB" dirty="0"/>
              <a:t>price impacts of limit orders at NASDAQ</a:t>
            </a:r>
            <a:r>
              <a:rPr lang="en-GB" dirty="0" smtClean="0"/>
              <a:t>.</a:t>
            </a:r>
          </a:p>
          <a:p>
            <a:endParaRPr lang="en-GB" dirty="0"/>
          </a:p>
          <a:p>
            <a:endParaRPr lang="en-GB" dirty="0" smtClean="0"/>
          </a:p>
          <a:p>
            <a:r>
              <a:rPr lang="en-GB" dirty="0"/>
              <a:t>We propose a method to predict the optimal size of a limit order conditional on</a:t>
            </a:r>
          </a:p>
          <a:p>
            <a:r>
              <a:rPr lang="en-GB" dirty="0"/>
              <a:t>its position in the book and a given fixed level of expected market impact.</a:t>
            </a:r>
            <a:endParaRPr lang="fr-FR" dirty="0"/>
          </a:p>
          <a:p>
            <a:endParaRPr lang="en-GB"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054375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p:cNvSpPr>
            <a:spLocks noGrp="1" noChangeArrowheads="1"/>
          </p:cNvSpPr>
          <p:nvPr>
            <p:ph type="ftr" sz="quarter" idx="4"/>
          </p:nvPr>
        </p:nvSpPr>
        <p:spPr>
          <a:xfrm>
            <a:off x="0" y="9377316"/>
            <a:ext cx="2945659" cy="493633"/>
          </a:xfrm>
          <a:prstGeom prst="rect">
            <a:avLst/>
          </a:prstGeom>
          <a:noFill/>
        </p:spPr>
        <p:txBody>
          <a:bodyPr lIns="91427" tIns="45715" rIns="91427" bIns="45715"/>
          <a:lstStyle/>
          <a:p>
            <a:r>
              <a:rPr lang="en-US" smtClean="0">
                <a:latin typeface="Arial" pitchFamily="34" charset="0"/>
              </a:rPr>
              <a:t>The MathWorks</a:t>
            </a:r>
          </a:p>
        </p:txBody>
      </p:sp>
      <p:sp>
        <p:nvSpPr>
          <p:cNvPr id="93187" name="Rectangle 7"/>
          <p:cNvSpPr>
            <a:spLocks noGrp="1" noChangeArrowheads="1"/>
          </p:cNvSpPr>
          <p:nvPr>
            <p:ph type="sldNum" sz="quarter" idx="5"/>
          </p:nvPr>
        </p:nvSpPr>
        <p:spPr>
          <a:xfrm>
            <a:off x="3850443" y="9377316"/>
            <a:ext cx="2945659" cy="493633"/>
          </a:xfrm>
          <a:prstGeom prst="rect">
            <a:avLst/>
          </a:prstGeom>
          <a:noFill/>
        </p:spPr>
        <p:txBody>
          <a:bodyPr lIns="91427" tIns="45715" rIns="91427" bIns="45715"/>
          <a:lstStyle/>
          <a:p>
            <a:fld id="{6C848481-44BC-45E9-901C-DD75B6E24C34}" type="slidenum">
              <a:rPr lang="en-US" smtClean="0">
                <a:latin typeface="Arial" pitchFamily="34" charset="0"/>
              </a:rPr>
              <a:pPr/>
              <a:t>16</a:t>
            </a:fld>
            <a:endParaRPr lang="en-US" smtClean="0">
              <a:latin typeface="Arial" pitchFamily="34" charset="0"/>
            </a:endParaRPr>
          </a:p>
        </p:txBody>
      </p:sp>
      <p:sp>
        <p:nvSpPr>
          <p:cNvPr id="93188" name="Rectangle 2"/>
          <p:cNvSpPr>
            <a:spLocks noGrp="1" noRot="1" noChangeAspect="1" noChangeArrowheads="1" noTextEdit="1"/>
          </p:cNvSpPr>
          <p:nvPr>
            <p:ph type="sldImg"/>
          </p:nvPr>
        </p:nvSpPr>
        <p:spPr>
          <a:xfrm>
            <a:off x="939800" y="747713"/>
            <a:ext cx="4914900" cy="3687762"/>
          </a:xfrm>
          <a:ln/>
        </p:spPr>
      </p:sp>
      <p:sp>
        <p:nvSpPr>
          <p:cNvPr id="93189" name="Rectangle 3"/>
          <p:cNvSpPr>
            <a:spLocks noGrp="1" noChangeArrowheads="1"/>
          </p:cNvSpPr>
          <p:nvPr>
            <p:ph type="body" idx="1"/>
          </p:nvPr>
        </p:nvSpPr>
        <p:spPr>
          <a:xfrm>
            <a:off x="908198" y="4688168"/>
            <a:ext cx="4981280" cy="4441685"/>
          </a:xfrm>
          <a:noFill/>
          <a:ln/>
        </p:spPr>
        <p:txBody>
          <a:bodyPr/>
          <a:lstStyle/>
          <a:p>
            <a:pPr algn="ctr"/>
            <a:endParaRPr lang="en-US" sz="800" b="1" i="1" dirty="0">
              <a:solidFill>
                <a:schemeClr val="bg1"/>
              </a:solidFill>
              <a:latin typeface="Arial" pitchFamily="34" charset="0"/>
              <a:cs typeface="Arial" pitchFamily="34" charset="0"/>
            </a:endParaRPr>
          </a:p>
          <a:p>
            <a:pPr algn="ctr"/>
            <a:r>
              <a:rPr lang="en-US" b="1" i="1" dirty="0" smtClean="0">
                <a:solidFill>
                  <a:schemeClr val="bg1"/>
                </a:solidFill>
                <a:latin typeface="Arial" pitchFamily="34" charset="0"/>
                <a:cs typeface="Arial" pitchFamily="34" charset="0"/>
              </a:rPr>
              <a:t>Choose a demo from the CRE</a:t>
            </a:r>
          </a:p>
          <a:p>
            <a:pPr eaLnBrk="1" hangingPunct="1"/>
            <a:endParaRPr lang="en-US" dirty="0" smtClean="0"/>
          </a:p>
          <a:p>
            <a:pPr eaLnBrk="1" hangingPunct="1"/>
            <a:r>
              <a:rPr lang="en-US" dirty="0" smtClean="0"/>
              <a:t>Demo can be found in CRE:</a:t>
            </a:r>
            <a:r>
              <a:rPr lang="en-US" baseline="0" dirty="0" smtClean="0"/>
              <a:t> query by “demo” and “</a:t>
            </a:r>
            <a:r>
              <a:rPr lang="en-US" baseline="0" dirty="0" err="1" smtClean="0"/>
              <a:t>matlab</a:t>
            </a:r>
            <a:r>
              <a:rPr lang="en-US" baseline="0" dirty="0" smtClean="0"/>
              <a:t> production server”</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17</a:t>
            </a:fld>
            <a:endParaRPr lang="en-GB" smtClean="0"/>
          </a:p>
        </p:txBody>
      </p:sp>
      <p:sp>
        <p:nvSpPr>
          <p:cNvPr id="68612" name="Rectangle 2"/>
          <p:cNvSpPr>
            <a:spLocks noGrp="1" noRot="1" noChangeAspect="1" noChangeArrowheads="1" noTextEdit="1"/>
          </p:cNvSpPr>
          <p:nvPr>
            <p:ph type="sldImg"/>
          </p:nvPr>
        </p:nvSpPr>
        <p:spPr>
          <a:xfrm>
            <a:off x="3106738" y="658813"/>
            <a:ext cx="3617912" cy="2714625"/>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MATLAB Production</a:t>
            </a:r>
            <a:r>
              <a:rPr lang="en-US" baseline="0" dirty="0" smtClean="0"/>
              <a:t> Server provides a numerical backend for any number of IT systems or applications</a:t>
            </a:r>
          </a:p>
          <a:p>
            <a:pPr marL="616894" lvl="1" indent="-168244">
              <a:buFont typeface="Wingdings" pitchFamily="2" charset="2"/>
              <a:buChar char="§"/>
            </a:pPr>
            <a:r>
              <a:rPr lang="en-US" baseline="0" dirty="0" smtClean="0"/>
              <a:t>Numerical algorithms can be deployed directly to MATLAB Production Server using MATLAB Compiler</a:t>
            </a:r>
          </a:p>
          <a:p>
            <a:endParaRPr lang="en-US" baseline="0" dirty="0" smtClean="0"/>
          </a:p>
          <a:p>
            <a:pPr marL="616894" lvl="1" indent="-168244">
              <a:buFont typeface="Wingdings" pitchFamily="2" charset="2"/>
              <a:buChar char="§"/>
            </a:pPr>
            <a:r>
              <a:rPr lang="en-US" dirty="0" smtClean="0"/>
              <a:t>Web servers (Apache Tomcat</a:t>
            </a:r>
            <a:r>
              <a:rPr lang="en-US" baseline="0" dirty="0" smtClean="0"/>
              <a:t> or Microsoft IIS) providing browser based content or web services (SOAP/REST) can directly request numerical processing from MATLAB Production Server </a:t>
            </a:r>
          </a:p>
          <a:p>
            <a:pPr marL="1065545" lvl="2" indent="-168244">
              <a:buFont typeface="Wingdings" pitchFamily="2" charset="2"/>
              <a:buChar char="§"/>
            </a:pPr>
            <a:r>
              <a:rPr lang="en-US" baseline="0" dirty="0" smtClean="0"/>
              <a:t>Databases which support these types of applications can also make calls for numerical processing initiated </a:t>
            </a:r>
            <a:r>
              <a:rPr lang="en-US" baseline="0" smtClean="0"/>
              <a:t>by database </a:t>
            </a:r>
            <a:r>
              <a:rPr lang="en-US" baseline="0" dirty="0" smtClean="0"/>
              <a:t>transactions using triggers and stored procedures</a:t>
            </a:r>
          </a:p>
          <a:p>
            <a:pPr marL="616894" lvl="1" indent="-168244">
              <a:buFont typeface="Wingdings" pitchFamily="2" charset="2"/>
              <a:buChar char="§"/>
            </a:pPr>
            <a:r>
              <a:rPr lang="en-US" baseline="0" dirty="0" smtClean="0"/>
              <a:t>Desktop applications consisting of custom Java or .NET applications or standard applications such as Excel, where add-ins can be created to access numerical functions running on MATLAB Production Server</a:t>
            </a:r>
          </a:p>
          <a:p>
            <a:pPr marL="616894" lvl="1" indent="-168244">
              <a:buFont typeface="Wingdings" pitchFamily="2" charset="2"/>
              <a:buChar char="§"/>
            </a:pPr>
            <a:r>
              <a:rPr lang="en-US" baseline="0" dirty="0" smtClean="0"/>
              <a:t>Server applications running in a batch mode can request numerical processing which may consist of MATLAB code accessing a data repository such as a SQL database or data historian</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187213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1618923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typical example of how you can take an algorithm developed in MATLAB and integrate it into your production, enterprise application.</a:t>
            </a:r>
          </a:p>
          <a:p>
            <a:endParaRPr lang="en-US" dirty="0" smtClean="0"/>
          </a:p>
          <a:p>
            <a:r>
              <a:rPr lang="en-US" baseline="0" dirty="0" smtClean="0"/>
              <a:t>Consider a</a:t>
            </a:r>
            <a:r>
              <a:rPr lang="en-US" dirty="0" smtClean="0"/>
              <a:t> MATLAB developer who creates an algorithm.</a:t>
            </a:r>
          </a:p>
          <a:p>
            <a:endParaRPr lang="en-US" baseline="0" dirty="0" smtClean="0"/>
          </a:p>
          <a:p>
            <a:r>
              <a:rPr lang="en-US" b="1" i="1" dirty="0" smtClean="0"/>
              <a:t>(CLICK)</a:t>
            </a:r>
            <a:r>
              <a:rPr lang="en-US" dirty="0" smtClean="0"/>
              <a:t> Using the MATLAB Compiler, a deployable component is created as a CTF archive.</a:t>
            </a:r>
          </a:p>
          <a:p>
            <a:endParaRPr lang="en-US" dirty="0" smtClean="0"/>
          </a:p>
          <a:p>
            <a:r>
              <a:rPr lang="en-US" b="1" i="1" dirty="0" smtClean="0"/>
              <a:t>(CLICK) </a:t>
            </a:r>
            <a:r>
              <a:rPr lang="en-US" b="0" i="0" dirty="0" smtClean="0"/>
              <a:t>The</a:t>
            </a:r>
            <a:r>
              <a:rPr lang="en-US" b="0" i="0" baseline="0" dirty="0" smtClean="0"/>
              <a:t> CTF can be loaded within a local development MATLAB Production Server for testing</a:t>
            </a:r>
            <a:endParaRPr lang="en-US" b="0" i="0" dirty="0" smtClean="0"/>
          </a:p>
          <a:p>
            <a:endParaRPr lang="en-US" b="1" i="1" dirty="0" smtClean="0"/>
          </a:p>
          <a:p>
            <a:r>
              <a:rPr lang="en-US" b="1" i="1" dirty="0" smtClean="0"/>
              <a:t>(CLICK)</a:t>
            </a:r>
            <a:r>
              <a:rPr lang="en-US" dirty="0" smtClean="0"/>
              <a:t>  </a:t>
            </a:r>
            <a:r>
              <a:rPr lang="en-US" baseline="0" dirty="0" smtClean="0"/>
              <a:t>A Java or .NET client library – </a:t>
            </a:r>
            <a:r>
              <a:rPr lang="en-US" dirty="0" smtClean="0"/>
              <a:t>available as part of the MATLAB Production Server installation –</a:t>
            </a:r>
            <a:r>
              <a:rPr lang="en-US" baseline="0" dirty="0" smtClean="0"/>
              <a:t> </a:t>
            </a:r>
            <a:r>
              <a:rPr lang="en-US" dirty="0" smtClean="0"/>
              <a:t>integrates into the enterprise application and is used for making requests of the packaged</a:t>
            </a:r>
            <a:r>
              <a:rPr lang="en-US" baseline="0" dirty="0" smtClean="0"/>
              <a:t> MATLAB program running on MATLAB Production Server.</a:t>
            </a:r>
          </a:p>
          <a:p>
            <a:endParaRPr lang="en-US" dirty="0" smtClean="0"/>
          </a:p>
          <a:p>
            <a:r>
              <a:rPr lang="en-US" b="1" i="1" baseline="0" dirty="0" smtClean="0"/>
              <a:t>(CLICK)</a:t>
            </a:r>
            <a:r>
              <a:rPr lang="en-US" b="1" i="1" dirty="0" smtClean="0"/>
              <a:t>  </a:t>
            </a:r>
            <a:r>
              <a:rPr lang="en-US" baseline="0" dirty="0" smtClean="0"/>
              <a:t>As</a:t>
            </a:r>
            <a:r>
              <a:rPr lang="en-US" dirty="0" smtClean="0"/>
              <a:t> you deploy this to production, th</a:t>
            </a:r>
            <a:r>
              <a:rPr lang="en-US" baseline="0" dirty="0" smtClean="0"/>
              <a:t>e MATLAB Production Server is the numerical computation engine supporting the computational needs of the business application. The business application makes calls to the MATLAB Production Server in response to any MATLAB related processing that’s required to support user requests.</a:t>
            </a:r>
          </a:p>
          <a:p>
            <a:endParaRPr lang="en-US" dirty="0" smtClean="0"/>
          </a:p>
          <a:p>
            <a:endParaRPr lang="en-US" dirty="0" smtClean="0"/>
          </a:p>
          <a:p>
            <a:endParaRPr lang="en-US" dirty="0" smtClean="0"/>
          </a:p>
          <a:p>
            <a:r>
              <a:rPr lang="en-US" dirty="0" smtClean="0"/>
              <a:t>(</a:t>
            </a:r>
            <a:r>
              <a:rPr lang="en-US" b="1" dirty="0" smtClean="0"/>
              <a:t>Needs to be updated</a:t>
            </a:r>
            <a:r>
              <a:rPr lang="en-US" dirty="0" smtClean="0"/>
              <a:t>) How does</a:t>
            </a:r>
            <a:r>
              <a:rPr lang="en-US" baseline="0" dirty="0" smtClean="0"/>
              <a:t> the ML Production Server fit into the overall MATLAB “Research to Production” deployment workflow?</a:t>
            </a:r>
          </a:p>
          <a:p>
            <a:endParaRPr lang="en-US" baseline="0" dirty="0" smtClean="0"/>
          </a:p>
          <a:p>
            <a:r>
              <a:rPr lang="en-US" dirty="0" smtClean="0"/>
              <a:t>MATLAB is used as the research</a:t>
            </a:r>
            <a:r>
              <a:rPr lang="en-US" baseline="0" dirty="0" smtClean="0"/>
              <a:t> and development tool for creating and validating algorithms by such users as your Quantitative Analyst’s, Financial Engineers, Actuaries or Economists to name a few. (click)</a:t>
            </a:r>
          </a:p>
          <a:p>
            <a:endParaRPr lang="en-US" baseline="0" dirty="0" smtClean="0"/>
          </a:p>
          <a:p>
            <a:r>
              <a:rPr lang="en-US" baseline="0" dirty="0" smtClean="0"/>
              <a:t>Using the MATLAB compiler and Builder products, a deployable component is created along with a lightweight Java or .NET library. The Java or .NET library is provided to your Application Developers and easily integrated into your Business Application code. (click)</a:t>
            </a:r>
          </a:p>
          <a:p>
            <a:endParaRPr lang="en-US" baseline="0" dirty="0" smtClean="0"/>
          </a:p>
          <a:p>
            <a:r>
              <a:rPr lang="en-US" baseline="0" dirty="0" smtClean="0"/>
              <a:t>Looking at your production system, The ML Production Server is the numerical computation engine supporting the computational needs of your business application. Your business application will make calls to the ML Production Server in response to any MATLAB related processing that’s required to support user requests. (click)</a:t>
            </a:r>
          </a:p>
          <a:p>
            <a:endParaRPr lang="en-US" baseline="0" dirty="0" smtClean="0"/>
          </a:p>
          <a:p>
            <a:r>
              <a:rPr lang="en-US" baseline="0" dirty="0" smtClean="0"/>
              <a:t>Your business application is maintained within it’s own infrastructure (click) and the MATLAB components are easily managed and maintained within the reliable and scalable ML Production Server infrastructure. The ML Production Server provides for hot deployment of components and supports multiple versions of the MATLAB runtime (MCR) to support multiple MATLAB deployed components built on different platforms or versions of MATLAB.</a:t>
            </a: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161892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187213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618923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23</a:t>
            </a:fld>
            <a:endParaRPr lang="en-GB" smtClean="0"/>
          </a:p>
        </p:txBody>
      </p:sp>
      <p:sp>
        <p:nvSpPr>
          <p:cNvPr id="68612" name="Rectangle 2"/>
          <p:cNvSpPr>
            <a:spLocks noGrp="1" noRot="1" noChangeAspect="1" noChangeArrowheads="1" noTextEdit="1"/>
          </p:cNvSpPr>
          <p:nvPr>
            <p:ph type="sldImg"/>
          </p:nvPr>
        </p:nvSpPr>
        <p:spPr>
          <a:xfrm>
            <a:off x="3105150" y="657225"/>
            <a:ext cx="3621088" cy="2716213"/>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24</a:t>
            </a:fld>
            <a:endParaRPr lang="en-GB" smtClean="0"/>
          </a:p>
        </p:txBody>
      </p:sp>
      <p:sp>
        <p:nvSpPr>
          <p:cNvPr id="68612" name="Rectangle 2"/>
          <p:cNvSpPr>
            <a:spLocks noGrp="1" noRot="1" noChangeAspect="1" noChangeArrowheads="1" noTextEdit="1"/>
          </p:cNvSpPr>
          <p:nvPr>
            <p:ph type="sldImg"/>
          </p:nvPr>
        </p:nvSpPr>
        <p:spPr>
          <a:xfrm>
            <a:off x="3105150" y="657225"/>
            <a:ext cx="3621088" cy="2716213"/>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41582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Transparency, low latency, high liquidity and low trading costs attract</a:t>
            </a:r>
          </a:p>
          <a:p>
            <a:r>
              <a:rPr lang="en-GB" dirty="0"/>
              <a:t>an increasing number of intraday traders, long-horizon traders as well as institutional</a:t>
            </a:r>
          </a:p>
          <a:p>
            <a:r>
              <a:rPr lang="en-GB" dirty="0"/>
              <a:t>investors. </a:t>
            </a:r>
            <a:endParaRPr lang="en-GB" dirty="0" smtClean="0"/>
          </a:p>
          <a:p>
            <a:r>
              <a:rPr lang="en-GB" dirty="0" smtClean="0"/>
              <a:t>Though </a:t>
            </a:r>
            <a:r>
              <a:rPr lang="en-GB" dirty="0"/>
              <a:t>electronic limit order book trading already exists for many years,</a:t>
            </a:r>
          </a:p>
          <a:p>
            <a:r>
              <a:rPr lang="en-GB" dirty="0"/>
              <a:t>further developments in trading systems and structures are </a:t>
            </a:r>
            <a:r>
              <a:rPr lang="en-GB" dirty="0" err="1"/>
              <a:t>ongoing</a:t>
            </a:r>
            <a:r>
              <a:rPr lang="en-GB" dirty="0"/>
              <a:t> and are faster</a:t>
            </a:r>
          </a:p>
          <a:p>
            <a:r>
              <a:rPr lang="en-GB" dirty="0"/>
              <a:t>than ever before. The successive </a:t>
            </a:r>
            <a:r>
              <a:rPr lang="en-GB" dirty="0" err="1"/>
              <a:t>automatization</a:t>
            </a:r>
            <a:r>
              <a:rPr lang="en-GB" dirty="0"/>
              <a:t> of order management and execution</a:t>
            </a:r>
          </a:p>
          <a:p>
            <a:r>
              <a:rPr lang="en-GB" dirty="0"/>
              <a:t>by computer algorithms, the growing importance of smart order routing as well as</a:t>
            </a:r>
          </a:p>
          <a:p>
            <a:r>
              <a:rPr lang="en-GB" dirty="0"/>
              <a:t>changes of market structures and trading forms challenge empirical and theoretical</a:t>
            </a:r>
          </a:p>
          <a:p>
            <a:r>
              <a:rPr lang="fr-FR" dirty="0" err="1"/>
              <a:t>market</a:t>
            </a:r>
            <a:r>
              <a:rPr lang="fr-FR" dirty="0"/>
              <a:t> microstructure </a:t>
            </a:r>
            <a:r>
              <a:rPr lang="fr-FR" dirty="0" err="1"/>
              <a:t>research</a:t>
            </a:r>
            <a:r>
              <a:rPr lang="fr-FR" dirty="0" smtClean="0"/>
              <a:t>.</a:t>
            </a:r>
          </a:p>
          <a:p>
            <a:endParaRPr lang="fr-FR" dirty="0"/>
          </a:p>
          <a:p>
            <a:r>
              <a:rPr lang="en-GB" dirty="0"/>
              <a:t>During the continuous trading period between 9:30</a:t>
            </a:r>
          </a:p>
          <a:p>
            <a:r>
              <a:rPr lang="en-GB" dirty="0"/>
              <a:t>and 16:00 EST, limit orders are submitted to a centralized computer system where they</a:t>
            </a:r>
          </a:p>
          <a:p>
            <a:r>
              <a:rPr lang="en-GB" dirty="0"/>
              <a:t>are matched to prevailing limit or hidden orders on the opposite side. If there is no</a:t>
            </a:r>
          </a:p>
          <a:p>
            <a:r>
              <a:rPr lang="en-GB" dirty="0"/>
              <a:t>match or the standing volume in the system is insufficient to fully execute the incoming</a:t>
            </a:r>
          </a:p>
          <a:p>
            <a:r>
              <a:rPr lang="en-GB" dirty="0"/>
              <a:t>order, the remaining order volume is placed in the order book. NASDAQ supports</a:t>
            </a:r>
          </a:p>
          <a:p>
            <a:r>
              <a:rPr lang="en-GB" dirty="0"/>
              <a:t>various order types like pure market orders (immediate order execution without a price</a:t>
            </a:r>
          </a:p>
          <a:p>
            <a:r>
              <a:rPr lang="en-GB" dirty="0"/>
              <a:t>limit), stop orders (automatic issuing of limit orders or market orders when a given</a:t>
            </a:r>
          </a:p>
          <a:p>
            <a:r>
              <a:rPr lang="en-GB" dirty="0"/>
              <a:t>price is reached), immediate-or-cancel (IOC) orders, reserve orders and non-display</a:t>
            </a:r>
          </a:p>
          <a:p>
            <a:r>
              <a:rPr lang="fr-FR" dirty="0" err="1"/>
              <a:t>orders</a:t>
            </a:r>
            <a:r>
              <a:rPr lang="fr-FR" dirty="0"/>
              <a:t>, </a:t>
            </a:r>
            <a:r>
              <a:rPr lang="fr-FR" dirty="0" err="1"/>
              <a:t>among</a:t>
            </a:r>
            <a:r>
              <a:rPr lang="fr-FR" dirty="0"/>
              <a:t> </a:t>
            </a:r>
            <a:r>
              <a:rPr lang="fr-FR" dirty="0" err="1"/>
              <a:t>others</a:t>
            </a:r>
            <a:r>
              <a:rPr lang="fr-FR" dirty="0"/>
              <a:t>.</a:t>
            </a:r>
          </a:p>
        </p:txBody>
      </p:sp>
      <p:sp>
        <p:nvSpPr>
          <p:cNvPr id="4" name="Slide Number Placeholder 3"/>
          <p:cNvSpPr>
            <a:spLocks noGrp="1"/>
          </p:cNvSpPr>
          <p:nvPr>
            <p:ph type="sldNum" sz="quarter" idx="10"/>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3659865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TotalView</a:t>
            </a:r>
            <a:r>
              <a:rPr lang="en-GB" dirty="0"/>
              <a:t>-ITCH data contains all order messages and thus allows us to reconstruct</a:t>
            </a:r>
          </a:p>
          <a:p>
            <a:r>
              <a:rPr lang="en-GB" dirty="0"/>
              <a:t>the NASDAQ limit order book in a very precise way, particularly accounting for all</a:t>
            </a:r>
          </a:p>
          <a:p>
            <a:r>
              <a:rPr lang="en-GB" dirty="0"/>
              <a:t>high-frequency limit order activities including also so-called fleeting orders</a:t>
            </a:r>
            <a:r>
              <a:rPr lang="en-GB" dirty="0" smtClean="0"/>
              <a:t>.</a:t>
            </a:r>
          </a:p>
          <a:p>
            <a:endParaRPr lang="en-GB" dirty="0" smtClean="0"/>
          </a:p>
          <a:p>
            <a:r>
              <a:rPr lang="en-GB" dirty="0" smtClean="0"/>
              <a:t>we </a:t>
            </a:r>
            <a:r>
              <a:rPr lang="en-GB" dirty="0"/>
              <a:t>can exactly reconstruct the order book at any time by aggregating</a:t>
            </a:r>
          </a:p>
          <a:p>
            <a:r>
              <a:rPr lang="en-GB" dirty="0"/>
              <a:t>the existing visible limit orders according to their limit prices</a:t>
            </a:r>
            <a:r>
              <a:rPr lang="en-GB" dirty="0" smtClean="0"/>
              <a:t>.</a:t>
            </a:r>
          </a:p>
          <a:p>
            <a:r>
              <a:rPr lang="en-GB" dirty="0" smtClean="0"/>
              <a:t>Hence</a:t>
            </a:r>
            <a:r>
              <a:rPr lang="en-GB" dirty="0"/>
              <a:t>, the reconstructed</a:t>
            </a:r>
          </a:p>
          <a:p>
            <a:r>
              <a:rPr lang="en-GB" dirty="0"/>
              <a:t>order book exactly represents historical real-time-disseminated order book</a:t>
            </a:r>
          </a:p>
          <a:p>
            <a:r>
              <a:rPr lang="en-GB" dirty="0"/>
              <a:t>states. Trades are identified via the records of limit orders and hidden order executions.</a:t>
            </a:r>
          </a:p>
          <a:p>
            <a:r>
              <a:rPr lang="en-GB" dirty="0"/>
              <a:t>Since the trading direction of limit orders and hidden orders is recorded, we can exactly</a:t>
            </a:r>
          </a:p>
          <a:p>
            <a:r>
              <a:rPr lang="en-GB" dirty="0"/>
              <a:t>identify whether a trade is buyer-initiated or seller-initiated. Finally, </a:t>
            </a:r>
            <a:r>
              <a:rPr lang="en-GB" dirty="0" err="1"/>
              <a:t>TotalView</a:t>
            </a:r>
            <a:r>
              <a:rPr lang="en-GB" dirty="0"/>
              <a:t>-ITCH</a:t>
            </a:r>
          </a:p>
          <a:p>
            <a:r>
              <a:rPr lang="en-GB" dirty="0"/>
              <a:t>data records a unique identification of any limit </a:t>
            </a:r>
            <a:r>
              <a:rPr lang="en-GB" dirty="0" smtClean="0"/>
              <a:t>order</a:t>
            </a:r>
          </a:p>
          <a:p>
            <a:r>
              <a:rPr lang="en-GB" dirty="0"/>
              <a:t>Note that a market order, especially when its order size is comparably large, is</a:t>
            </a:r>
          </a:p>
          <a:p>
            <a:r>
              <a:rPr lang="en-GB" dirty="0"/>
              <a:t>likely to be filled by several pending limit orders. This results in multiple limit order</a:t>
            </a:r>
          </a:p>
          <a:p>
            <a:r>
              <a:rPr lang="en-GB" dirty="0"/>
              <a:t>executions corresponding to a sequence of same-type (sub-)trades within a short time</a:t>
            </a:r>
          </a:p>
          <a:p>
            <a:r>
              <a:rPr lang="en-GB" dirty="0"/>
              <a:t>interval. We identify transactions as sub-trades if they occur in less than half a second</a:t>
            </a:r>
          </a:p>
          <a:p>
            <a:r>
              <a:rPr lang="en-GB" dirty="0"/>
              <a:t>after the previous trade and have the same initiation types. All corresponding </a:t>
            </a:r>
            <a:r>
              <a:rPr lang="en-GB" dirty="0" err="1"/>
              <a:t>subtrades</a:t>
            </a:r>
            <a:endParaRPr lang="en-GB" dirty="0"/>
          </a:p>
          <a:p>
            <a:r>
              <a:rPr lang="en-GB" dirty="0"/>
              <a:t>are consolidated to a single trade representing a market order.</a:t>
            </a:r>
            <a:endParaRPr lang="fr-FR"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3570186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Empirical evidence :</a:t>
            </a:r>
            <a:endParaRPr lang="en-GB" dirty="0"/>
          </a:p>
          <a:p>
            <a:r>
              <a:rPr lang="en-GB" dirty="0"/>
              <a:t>(</a:t>
            </a:r>
            <a:r>
              <a:rPr lang="en-GB" dirty="0" err="1"/>
              <a:t>i</a:t>
            </a:r>
            <a:r>
              <a:rPr lang="en-GB" dirty="0"/>
              <a:t>) Market participants submit a huge number of limit orders with small sizes. The</a:t>
            </a:r>
          </a:p>
          <a:p>
            <a:r>
              <a:rPr lang="en-GB" dirty="0"/>
              <a:t>average limit order size is approximately </a:t>
            </a:r>
            <a:r>
              <a:rPr lang="en-GB" dirty="0" smtClean="0"/>
              <a:t>156 shares (a round lot is 100).</a:t>
            </a:r>
          </a:p>
          <a:p>
            <a:r>
              <a:rPr lang="en-GB" dirty="0"/>
              <a:t>the number of limit order submissions</a:t>
            </a:r>
          </a:p>
          <a:p>
            <a:r>
              <a:rPr lang="en-GB" dirty="0"/>
              <a:t>is twenty to forty higher than the number of trades. </a:t>
            </a:r>
          </a:p>
          <a:p>
            <a:endParaRPr lang="en-GB" dirty="0"/>
          </a:p>
          <a:p>
            <a:r>
              <a:rPr lang="en-GB" dirty="0" smtClean="0"/>
              <a:t> (</a:t>
            </a:r>
            <a:r>
              <a:rPr lang="en-GB" dirty="0"/>
              <a:t>ii) Most of the limit orders are posted at or behind the market. We observe that</a:t>
            </a:r>
          </a:p>
          <a:p>
            <a:r>
              <a:rPr lang="en-GB" dirty="0"/>
              <a:t>only approximately 8.2% of the limit orders are placed within the spread and</a:t>
            </a:r>
          </a:p>
          <a:p>
            <a:r>
              <a:rPr lang="en-GB" dirty="0"/>
              <a:t>thus update the best quotes</a:t>
            </a:r>
            <a:r>
              <a:rPr lang="en-GB" dirty="0" smtClean="0"/>
              <a:t>.</a:t>
            </a:r>
          </a:p>
          <a:p>
            <a:endParaRPr lang="en-GB" dirty="0"/>
          </a:p>
          <a:p>
            <a:r>
              <a:rPr lang="en-GB" dirty="0"/>
              <a:t>(iii) Only few limit orders are executed. The average execution time across the ten</a:t>
            </a:r>
          </a:p>
          <a:p>
            <a:r>
              <a:rPr lang="en-GB" dirty="0"/>
              <a:t>stocks is approximately 7 seconds. However, the volume-weighted average execution</a:t>
            </a:r>
          </a:p>
          <a:p>
            <a:r>
              <a:rPr lang="en-GB" dirty="0"/>
              <a:t>time is substantially greater than its median, reflecting the fact that large</a:t>
            </a:r>
          </a:p>
          <a:p>
            <a:r>
              <a:rPr lang="en-GB" dirty="0"/>
              <a:t>limit orders face significantly higher execution risk than small orders</a:t>
            </a:r>
            <a:r>
              <a:rPr lang="en-GB" dirty="0" smtClean="0"/>
              <a:t>.</a:t>
            </a:r>
          </a:p>
          <a:p>
            <a:endParaRPr lang="en-GB" dirty="0"/>
          </a:p>
          <a:p>
            <a:r>
              <a:rPr lang="en-GB" dirty="0"/>
              <a:t>(iv) More than 95% of limit orders are cancelled without (partial) execution. The</a:t>
            </a:r>
          </a:p>
          <a:p>
            <a:r>
              <a:rPr lang="en-GB" dirty="0"/>
              <a:t>median cancellation time of aggressive limit orders placed inside of the spread</a:t>
            </a:r>
          </a:p>
          <a:p>
            <a:r>
              <a:rPr lang="en-GB" dirty="0"/>
              <a:t>is less than one second. Hasbrouck and Saar (2009) argue that such a high</a:t>
            </a:r>
          </a:p>
          <a:p>
            <a:r>
              <a:rPr lang="en-GB" dirty="0"/>
              <a:t>cancellation rate of limit orders at NASDAQ mainly results from traders ’pinging’</a:t>
            </a:r>
          </a:p>
          <a:p>
            <a:r>
              <a:rPr lang="en-GB" dirty="0"/>
              <a:t>for hidden liquidity in the market.</a:t>
            </a:r>
            <a:endParaRPr lang="fr-FR"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80965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particular interest is whether the</a:t>
            </a:r>
          </a:p>
          <a:p>
            <a:r>
              <a:rPr lang="en-GB" dirty="0"/>
              <a:t>magnitudes of price impacts identified in other markets are also found in the </a:t>
            </a:r>
            <a:r>
              <a:rPr lang="en-GB" dirty="0" smtClean="0"/>
              <a:t>extremely</a:t>
            </a:r>
          </a:p>
          <a:p>
            <a:r>
              <a:rPr lang="en-GB" dirty="0" smtClean="0"/>
              <a:t>liquid </a:t>
            </a:r>
            <a:r>
              <a:rPr lang="en-GB" dirty="0"/>
              <a:t>NASDAQ market and which limit order sizes can be ultimately posted without</a:t>
            </a:r>
          </a:p>
          <a:p>
            <a:r>
              <a:rPr lang="fr-FR" dirty="0" err="1"/>
              <a:t>significantly</a:t>
            </a:r>
            <a:r>
              <a:rPr lang="fr-FR" dirty="0"/>
              <a:t> </a:t>
            </a:r>
            <a:r>
              <a:rPr lang="fr-FR" dirty="0" err="1"/>
              <a:t>moving</a:t>
            </a:r>
            <a:r>
              <a:rPr lang="fr-FR" dirty="0"/>
              <a:t> the </a:t>
            </a:r>
            <a:r>
              <a:rPr lang="fr-FR" dirty="0" err="1"/>
              <a:t>market</a:t>
            </a:r>
            <a:r>
              <a:rPr lang="fr-FR" dirty="0" smtClean="0"/>
              <a:t>.</a:t>
            </a:r>
          </a:p>
          <a:p>
            <a:endParaRPr lang="fr-FR" dirty="0"/>
          </a:p>
          <a:p>
            <a:r>
              <a:rPr lang="en-GB" dirty="0"/>
              <a:t>Our empirical results show that the </a:t>
            </a:r>
            <a:r>
              <a:rPr lang="en-GB" dirty="0" err="1"/>
              <a:t>shortrun</a:t>
            </a:r>
            <a:endParaRPr lang="en-GB" dirty="0"/>
          </a:p>
          <a:p>
            <a:r>
              <a:rPr lang="en-GB" dirty="0"/>
              <a:t>and long-run quote reaction patterns after the arrival of a limit order are indeed</a:t>
            </a:r>
          </a:p>
          <a:p>
            <a:r>
              <a:rPr lang="en-GB" dirty="0"/>
              <a:t>quite similar to those, for example found for Euronext Amsterdam (see </a:t>
            </a:r>
            <a:r>
              <a:rPr lang="en-GB" dirty="0" err="1"/>
              <a:t>Hautsch</a:t>
            </a:r>
            <a:r>
              <a:rPr lang="en-GB" dirty="0"/>
              <a:t> and</a:t>
            </a:r>
          </a:p>
          <a:p>
            <a:r>
              <a:rPr lang="en-GB" dirty="0"/>
              <a:t>Huang 2009). Buy (sell) limit orders cause permanent quote increases (decreases) and</a:t>
            </a:r>
          </a:p>
          <a:p>
            <a:r>
              <a:rPr lang="en-GB" dirty="0"/>
              <a:t>a temporary decline of the spread. Moreover, we find that the permanent impact of</a:t>
            </a:r>
          </a:p>
          <a:p>
            <a:r>
              <a:rPr lang="en-GB" dirty="0"/>
              <a:t>a limit order posted at the best quote is in most cases approximately 25% of that of</a:t>
            </a:r>
          </a:p>
          <a:p>
            <a:r>
              <a:rPr lang="en-GB" dirty="0"/>
              <a:t>a trade of similar size. However, this magnitude can be much smaller when hidden</a:t>
            </a:r>
          </a:p>
          <a:p>
            <a:r>
              <a:rPr lang="en-GB" dirty="0"/>
              <a:t>orders are placed inside of the spread. As on other liquid markets, only aggressive limit</a:t>
            </a:r>
          </a:p>
          <a:p>
            <a:r>
              <a:rPr lang="en-GB" dirty="0"/>
              <a:t>orders posted on the first or second order level induce significant price impacts whereas</a:t>
            </a:r>
          </a:p>
          <a:p>
            <a:r>
              <a:rPr lang="en-GB" dirty="0"/>
              <a:t>orders posted with greater distance to the market have virtually no effect</a:t>
            </a:r>
            <a:endParaRPr lang="fr-FR"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1025355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dirty="0"/>
              <a:t>Denote t as a (business) time index, indicating all order book activities, i.e., incoming</a:t>
            </a:r>
          </a:p>
          <a:p>
            <a:r>
              <a:rPr lang="en-GB" dirty="0"/>
              <a:t>limit or market orders as well as limit order cancellations. </a:t>
            </a:r>
            <a:endParaRPr lang="en-GB" dirty="0" smtClean="0"/>
          </a:p>
          <a:p>
            <a:r>
              <a:rPr lang="en-GB" dirty="0" smtClean="0"/>
              <a:t>Furthermore</a:t>
            </a:r>
            <a:r>
              <a:rPr lang="en-GB" dirty="0"/>
              <a:t>, pa</a:t>
            </a:r>
          </a:p>
          <a:p>
            <a:r>
              <a:rPr lang="fr-FR" dirty="0" smtClean="0"/>
              <a:t> </a:t>
            </a:r>
            <a:r>
              <a:rPr lang="fr-FR" dirty="0"/>
              <a:t>and </a:t>
            </a:r>
            <a:r>
              <a:rPr lang="fr-FR" dirty="0" err="1" smtClean="0"/>
              <a:t>pb</a:t>
            </a:r>
            <a:endParaRPr lang="fr-FR" dirty="0"/>
          </a:p>
          <a:p>
            <a:r>
              <a:rPr lang="en-GB" dirty="0"/>
              <a:t>denote the best log ask and bid quotes instantaneously after the </a:t>
            </a:r>
            <a:r>
              <a:rPr lang="en-GB" dirty="0" smtClean="0"/>
              <a:t>last t order </a:t>
            </a:r>
            <a:r>
              <a:rPr lang="en-GB" dirty="0"/>
              <a:t>activity</a:t>
            </a:r>
          </a:p>
          <a:p>
            <a:endParaRPr lang="fr-FR" dirty="0" smtClean="0"/>
          </a:p>
          <a:p>
            <a:r>
              <a:rPr lang="fr-FR" dirty="0" smtClean="0"/>
              <a:t>and </a:t>
            </a:r>
            <a:r>
              <a:rPr lang="fr-FR" dirty="0" err="1"/>
              <a:t>va,j</a:t>
            </a:r>
            <a:endParaRPr lang="fr-FR" dirty="0"/>
          </a:p>
          <a:p>
            <a:r>
              <a:rPr lang="fr-FR" dirty="0"/>
              <a:t>t and </a:t>
            </a:r>
            <a:r>
              <a:rPr lang="fr-FR" dirty="0" err="1"/>
              <a:t>vb,j</a:t>
            </a:r>
            <a:endParaRPr lang="fr-FR" dirty="0"/>
          </a:p>
          <a:p>
            <a:r>
              <a:rPr lang="en-GB" dirty="0"/>
              <a:t>t , j = 1, . . . , k, define the log depth on the </a:t>
            </a:r>
            <a:r>
              <a:rPr lang="en-GB" dirty="0" smtClean="0"/>
              <a:t>j matching </a:t>
            </a:r>
            <a:r>
              <a:rPr lang="en-GB" dirty="0"/>
              <a:t>best observed quote</a:t>
            </a:r>
          </a:p>
          <a:p>
            <a:r>
              <a:rPr lang="en-GB" dirty="0"/>
              <a:t>level on the ask and bid side, respectively. </a:t>
            </a:r>
            <a:endParaRPr lang="en-GB" dirty="0" smtClean="0"/>
          </a:p>
          <a:p>
            <a:endParaRPr lang="en-GB" dirty="0" smtClean="0"/>
          </a:p>
          <a:p>
            <a:r>
              <a:rPr lang="en-GB" dirty="0" smtClean="0"/>
              <a:t>Moreover</a:t>
            </a:r>
            <a:r>
              <a:rPr lang="en-GB" dirty="0"/>
              <a:t>, to capture dynamic interactions</a:t>
            </a:r>
          </a:p>
          <a:p>
            <a:r>
              <a:rPr lang="en-GB" dirty="0"/>
              <a:t>between limit order and market order activities, we define two dummy variables, </a:t>
            </a:r>
            <a:r>
              <a:rPr lang="en-GB" dirty="0" err="1"/>
              <a:t>BUYt</a:t>
            </a:r>
            <a:endParaRPr lang="en-GB" dirty="0"/>
          </a:p>
          <a:p>
            <a:r>
              <a:rPr lang="en-GB" dirty="0"/>
              <a:t>and </a:t>
            </a:r>
            <a:r>
              <a:rPr lang="en-GB" dirty="0" err="1"/>
              <a:t>SELLt</a:t>
            </a:r>
            <a:r>
              <a:rPr lang="en-GB" dirty="0"/>
              <a:t>, indicating the occurrence of buy and sell trades</a:t>
            </a:r>
            <a:r>
              <a:rPr lang="en-GB" dirty="0" smtClean="0"/>
              <a:t>.</a:t>
            </a:r>
          </a:p>
          <a:p>
            <a:r>
              <a:rPr lang="en-GB" dirty="0" smtClean="0"/>
              <a:t> </a:t>
            </a:r>
          </a:p>
          <a:p>
            <a:r>
              <a:rPr lang="en-GB" dirty="0" smtClean="0"/>
              <a:t>Then</a:t>
            </a:r>
            <a:r>
              <a:rPr lang="en-GB" dirty="0"/>
              <a:t>, the </a:t>
            </a:r>
            <a:r>
              <a:rPr lang="en-GB" dirty="0" smtClean="0"/>
              <a:t>resulting dimensional </a:t>
            </a:r>
            <a:r>
              <a:rPr lang="en-GB" dirty="0"/>
              <a:t>vector of endogenous variables is given by</a:t>
            </a:r>
            <a:endParaRPr lang="en-GB" dirty="0" smtClean="0"/>
          </a:p>
          <a:p>
            <a:r>
              <a:rPr lang="en-GB" dirty="0" smtClean="0"/>
              <a:t>The </a:t>
            </a:r>
            <a:r>
              <a:rPr lang="en-GB" dirty="0"/>
              <a:t>quote levels associated with </a:t>
            </a:r>
            <a:r>
              <a:rPr lang="en-GB" dirty="0" err="1"/>
              <a:t>va,j</a:t>
            </a:r>
            <a:endParaRPr lang="en-GB" dirty="0"/>
          </a:p>
          <a:p>
            <a:r>
              <a:rPr lang="fr-FR" dirty="0"/>
              <a:t>t and </a:t>
            </a:r>
            <a:r>
              <a:rPr lang="fr-FR" dirty="0" err="1" smtClean="0"/>
              <a:t>vb,j</a:t>
            </a:r>
            <a:endParaRPr lang="fr-FR" dirty="0" smtClean="0"/>
          </a:p>
          <a:p>
            <a:endParaRPr lang="fr-FR" dirty="0"/>
          </a:p>
          <a:p>
            <a:r>
              <a:rPr lang="en-GB" dirty="0"/>
              <a:t>t are not observed on a fixed grid at and behind</a:t>
            </a:r>
          </a:p>
          <a:p>
            <a:r>
              <a:rPr lang="en-GB" dirty="0"/>
              <a:t>the best quotes. Consequently, their price distance to pa</a:t>
            </a:r>
          </a:p>
          <a:p>
            <a:r>
              <a:rPr lang="fr-FR" dirty="0"/>
              <a:t>t and </a:t>
            </a:r>
            <a:r>
              <a:rPr lang="fr-FR" dirty="0" err="1"/>
              <a:t>pb</a:t>
            </a:r>
            <a:endParaRPr lang="fr-FR" dirty="0"/>
          </a:p>
          <a:p>
            <a:r>
              <a:rPr lang="fr-FR" dirty="0"/>
              <a:t>t </a:t>
            </a:r>
            <a:r>
              <a:rPr lang="fr-FR" dirty="0" err="1"/>
              <a:t>is</a:t>
            </a:r>
            <a:r>
              <a:rPr lang="fr-FR" dirty="0"/>
              <a:t> not </a:t>
            </a:r>
            <a:r>
              <a:rPr lang="fr-FR" dirty="0" err="1"/>
              <a:t>necessarily</a:t>
            </a:r>
            <a:endParaRPr lang="fr-FR" dirty="0"/>
          </a:p>
          <a:p>
            <a:r>
              <a:rPr lang="en-GB" dirty="0"/>
              <a:t>exactly j −1 ticks but might be higher if there are no limit orders on all possible intermediate</a:t>
            </a:r>
          </a:p>
          <a:p>
            <a:r>
              <a:rPr lang="en-GB" dirty="0"/>
              <a:t>price levels behind the market. </a:t>
            </a:r>
            <a:endParaRPr lang="en-GB" dirty="0" smtClean="0"/>
          </a:p>
          <a:p>
            <a:endParaRPr lang="en-GB" dirty="0" smtClean="0"/>
          </a:p>
          <a:p>
            <a:r>
              <a:rPr lang="en-GB" dirty="0" smtClean="0"/>
              <a:t>However</a:t>
            </a:r>
            <a:r>
              <a:rPr lang="en-GB" dirty="0"/>
              <a:t>, </a:t>
            </a:r>
            <a:r>
              <a:rPr lang="en-GB" dirty="0" smtClean="0"/>
              <a:t>from empirical evidence, we know </a:t>
            </a:r>
            <a:r>
              <a:rPr lang="en-GB" dirty="0"/>
              <a:t>that trades “walking</a:t>
            </a:r>
          </a:p>
          <a:p>
            <a:r>
              <a:rPr lang="en-GB" dirty="0"/>
              <a:t>through the </a:t>
            </a:r>
            <a:r>
              <a:rPr lang="en-GB" dirty="0" smtClean="0"/>
              <a:t>book</a:t>
            </a:r>
            <a:r>
              <a:rPr lang="en-GB" dirty="0"/>
              <a:t>”, i.e., trades absorbing more than one price level in the limit order</a:t>
            </a:r>
          </a:p>
          <a:p>
            <a:r>
              <a:rPr lang="en-GB" dirty="0"/>
              <a:t>book occur extremely rarely. </a:t>
            </a:r>
            <a:endParaRPr lang="en-GB" dirty="0" smtClean="0"/>
          </a:p>
          <a:p>
            <a:endParaRPr lang="en-GB" dirty="0" smtClean="0"/>
          </a:p>
          <a:p>
            <a:r>
              <a:rPr lang="en-GB" dirty="0" smtClean="0"/>
              <a:t>Consequently</a:t>
            </a:r>
            <a:r>
              <a:rPr lang="en-GB" dirty="0"/>
              <a:t>, we expect that an augmentation of the</a:t>
            </a:r>
          </a:p>
          <a:p>
            <a:r>
              <a:rPr lang="en-GB" dirty="0"/>
              <a:t>system by the inclusion of level-specific limit prices does not provide significantly additional</a:t>
            </a:r>
          </a:p>
          <a:p>
            <a:r>
              <a:rPr lang="en-GB" dirty="0"/>
              <a:t>information but just increases the dimension and the complexity of the system.</a:t>
            </a:r>
          </a:p>
          <a:p>
            <a:r>
              <a:rPr lang="en-GB" dirty="0"/>
              <a:t>Note that market depth enters the vector </a:t>
            </a:r>
            <a:r>
              <a:rPr lang="en-GB" dirty="0" err="1"/>
              <a:t>yt</a:t>
            </a:r>
            <a:r>
              <a:rPr lang="en-GB" dirty="0"/>
              <a:t> in levels and thus is treated as a possibly</a:t>
            </a:r>
          </a:p>
          <a:p>
            <a:r>
              <a:rPr lang="en-GB" dirty="0"/>
              <a:t>non-stationary variable. Since market depth is highly persistent and (on very high</a:t>
            </a:r>
          </a:p>
          <a:p>
            <a:r>
              <a:rPr lang="en-GB" dirty="0"/>
              <a:t>frequencies) reveals features of a near-unit-root </a:t>
            </a:r>
            <a:r>
              <a:rPr lang="en-GB" dirty="0" smtClean="0"/>
              <a:t>process</a:t>
            </a:r>
          </a:p>
          <a:p>
            <a:r>
              <a:rPr lang="en-GB" dirty="0" smtClean="0"/>
              <a:t>So we recommend </a:t>
            </a:r>
            <a:r>
              <a:rPr lang="en-GB" dirty="0"/>
              <a:t>treating this variable as being possibly non-stationary. This guarantees</a:t>
            </a:r>
          </a:p>
          <a:p>
            <a:r>
              <a:rPr lang="en-GB" dirty="0"/>
              <a:t>consistency of estimates, even if market depth is truly stationary</a:t>
            </a:r>
            <a:r>
              <a:rPr lang="en-GB" dirty="0" smtClean="0"/>
              <a:t>.</a:t>
            </a:r>
          </a:p>
          <a:p>
            <a:endParaRPr lang="en-GB" dirty="0"/>
          </a:p>
          <a:p>
            <a:r>
              <a:rPr lang="en-GB" dirty="0" err="1" smtClean="0"/>
              <a:t>U_t</a:t>
            </a:r>
            <a:r>
              <a:rPr lang="en-GB" dirty="0" smtClean="0"/>
              <a:t> : white noise</a:t>
            </a:r>
          </a:p>
          <a:p>
            <a:r>
              <a:rPr lang="en-GB" dirty="0" smtClean="0"/>
              <a:t>Alpha : loading</a:t>
            </a:r>
          </a:p>
          <a:p>
            <a:r>
              <a:rPr lang="en-GB" dirty="0" smtClean="0"/>
              <a:t>Beta : </a:t>
            </a:r>
            <a:r>
              <a:rPr lang="en-GB" dirty="0" err="1" smtClean="0"/>
              <a:t>cointegrating</a:t>
            </a:r>
            <a:r>
              <a:rPr lang="en-GB" dirty="0" smtClean="0"/>
              <a:t> relations</a:t>
            </a:r>
            <a:endParaRPr lang="fr-FR"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dirty="0"/>
          </a:p>
        </p:txBody>
      </p:sp>
    </p:spTree>
    <p:extLst>
      <p:ext uri="{BB962C8B-B14F-4D97-AF65-F5344CB8AC3E}">
        <p14:creationId xmlns:p14="http://schemas.microsoft.com/office/powerpoint/2010/main" val="2964501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20800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14</a:t>
            </a:fld>
            <a:endParaRPr lang="en-GB" smtClean="0"/>
          </a:p>
        </p:txBody>
      </p:sp>
      <p:sp>
        <p:nvSpPr>
          <p:cNvPr id="68612" name="Rectangle 2"/>
          <p:cNvSpPr>
            <a:spLocks noGrp="1" noRot="1" noChangeAspect="1" noChangeArrowheads="1" noTextEdit="1"/>
          </p:cNvSpPr>
          <p:nvPr>
            <p:ph type="sldImg"/>
          </p:nvPr>
        </p:nvSpPr>
        <p:spPr>
          <a:xfrm>
            <a:off x="3106738" y="658813"/>
            <a:ext cx="3617912" cy="2714625"/>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15</a:t>
            </a:fld>
            <a:endParaRPr lang="en-GB" smtClean="0"/>
          </a:p>
        </p:txBody>
      </p:sp>
      <p:sp>
        <p:nvSpPr>
          <p:cNvPr id="68612" name="Rectangle 2"/>
          <p:cNvSpPr>
            <a:spLocks noGrp="1" noRot="1" noChangeAspect="1" noChangeArrowheads="1" noTextEdit="1"/>
          </p:cNvSpPr>
          <p:nvPr>
            <p:ph type="sldImg"/>
          </p:nvPr>
        </p:nvSpPr>
        <p:spPr>
          <a:xfrm>
            <a:off x="3106738" y="658813"/>
            <a:ext cx="3617912" cy="2714625"/>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2013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0"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b649.wiwi.hu-berlin.de/papers/pdf/SFB649DP2011-056.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3.xml"/><Relationship Id="rId7" Type="http://schemas.openxmlformats.org/officeDocument/2006/relationships/image" Target="../media/image23.png"/><Relationship Id="rId2" Type="http://schemas.microsoft.com/office/2007/relationships/media" Target="../media/media1.avi"/><Relationship Id="rId1" Type="http://schemas.openxmlformats.org/officeDocument/2006/relationships/video" Target="NULL" TargetMode="Externa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wm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35.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www.mathworks.com/trademark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upload.wikimedia.org/wikipedia/commons/b/b4/Circle_question_mark.pn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hAQEBEQEBASEBUSEBAWEhgQFhIQFxUUGBAWFBMVFxMXGyceFxkjGhUUHy8gIycpLC4sFh4zODAqNSYrLCoBCQoKDgwOGg8PGjUkHyUvNS80LC8xNDQsNDQxMSwtLywsLzUsLDQsNiwqMCwyLy8sLDQsLDAsLCwsLCwsLC8sLP/AABEIAIIBggMBIgACEQEDEQH/xAAcAAEAAwEAAwEAAAAAAAAAAAAABQYHBAECAwj/xABFEAABAwIDAwkFBAYKAwEAAAABAAIDBBEFEiEGMYEHEyJBUWFxkaEUMlKxwSNCgpIXY3JzotIzNDVUYqOys8LRk8PwFf/EABoBAQADAQEBAAAAAAAAAAAAAAADBAUCBgH/xAAxEQACAgIBAQUFCAMBAAAAAAAAAQIDBBESIQUTMUFRIjJhcfAUI1KBobHB0UKR4RX/2gAMAwEAAhEDEQA/ANxREQBERAEREAREQBERAEREAREQBERAEREAREQBERAEREAREQBERAEREAREQBERAEREAREQBERAEREAREQBERAEREAREQBERAEREAREQBERAEREAREQBERAEREAREQBERAEREAREQBERAEREAREQBERAEREAREQBERAEREAREQBERAEREAREQBERAEREAREQBEUNjG1tLSuySOLn2BLI2l7gDuJto3iV1GLk9RWzidka1ym9ImVzz4hFGQ18sbCdwe5rSfAEqH9uixOneynqHxatEmUZZGjflsdwdbeL9fes32lwD2Ocw5hICxr2usGmxLhZw7QWnzVrHxlbLhJ6fpooZea6YKyEeUfXZs4K8qpcmtU59GWuN+bmext9bNyteB4AuNl241tzR0knNSvcXi2YRtL8txcZjuBsb23qGVMlNwXVotQyISqVsnpMsCLgwjG4KtnOU8gkbextcFp7HNOoK71E009MnTUltBF4JVUdyk0YJBbMCDY9Bu/8y7rqnZ7i2RW311a5y1stiKp/pLo/hm/K3+ZduG7cUc7gxshY4mwEgLLnsB3X4ruWNbFbcWRxzKJPSmv9k+iIoC0EULjm1cFG5rJRIS9pIyAEWBsd5C+mBbSw1gfzWYZMuYPAB1vY6E9hUndT489dPUh7+vn3fL2vQlkRcWL4syliM0gcWtLQcgBIubA2JHWR5rhJyekSSkopyfgdqKpfpLo/hm/I3+ZezeUqiO8TDxYPoVY+y3fhZV+3Y/40WtFw4XjUFS0ugkDwN41BHi06hdyrtOL0y1GSktxe0EXJiGKQ07M80jYx1X3k9gA1J8FWKnlPpmmzIpZO/osHqb+ilross9yOyG3Kpp6TkkXJFS4eVCnPvwzN8MjvqFaBiTfZ/aLOy81zlrDNly5t199u9LKLK/eWhVlU274S3o7EVS/SXR/DN+Rv8ytcb7gGxFwDY7xpuPeuZ1Tr99aOqr67d93Lej2RF4JUZMeUVTPKVRj7s2n+Bv8ytMUoc0ObqHAEeBFwpJ1Tr95aIar67d8Jb0e6Ku41trFSSc1LFNe1wWhmVw7QS5dmAbSw1rXGLMCwjM14AcL7joSCDY+S+umajza6ep8WTU592pe16Esi8KvYrtxTU0roZGy5m2vlaCNWhwsc3YVzCuVj1FbO7LYVLlN6RYkUfhmNMnh58NdHHqQZQGXA3u3+73qDruUikjJawSTW62ANb5uIvwC7jRZNuMV1I55NVcVKUkky2IqTHypQ/ep5R4FjvqFZsDxuOri52MODcxb0wAbgAncT2r7Zj21rc46Oasum58a5bZIIiKAtBERAEREAREQBERAc2JVohhlmO6ON7/HK0myxeSdzy57zme9xc89rjqf/uwBartr/Z9V+69Mwv6LIy5bXZkFqUjy3b025Qh5eJP7L7TNoTMTC6V0mTUPDbNbezcpHa5xvfr7lF45jD6ud07wGkgBrQbhrW3sL9e8m/aVxFy9HFacceEZuxLqZDyrZVKlv2UTmy+17qAvBj52OSxLQcpDgLZgTpqLAg9g4we0+KMqaiSdkZiD7Eguz9K1i7dpew019VzyuXFM5RypgpuxeLLML7JVqpvoiwcnWNOp8QibfoTkRPHUSfcPiHW8z2rcl+b8EcfbKa2/2iG3/kav0esTOS5pno+zJPu2n5BYXWtzTyAdczwOLzZbo4rCWzgSh5FwJA63aA/NZWuy9+219eJS7b1qtP1f8GqSbA0BbbmS023tfJfx1JHoswxjD/Z6iWHNm5t5APaN442Kt1byoPLSIYAwnc57s9vwgD5qP2XwGKrm5ypqY3EuLjGHdN5Juc1wNO0NvwU2P31Cc729eniV8tY+TKNeMlv18EaLgEr30tO598zoYy6+8nKNSu4o0WFgoLbPGfZqV5abPk6EfiRq7gLnyWKouyeo+bPRymqauUn4Iz3a/EjV1chZdzYwWttr0GXLneF8x8LLs5Oa7m6zId0sbm/ib02+gd5qV5Pdng6CaaQf0zXRMv8ABazzxOn4VTaaV1LUtcfegmGb8D7OHoVvrhZCePH/ABWvr8zyj7yqyvKn/k9/X5G4KC25/s+o8Gf7rVOMeCARqCAR4dSrvKDJagkHxOiH+Y0/RYWOvvY/NHqMt/cTfwf7FC2MwuOpq2xytzsyPcRcjcNNQb7yFZ9rNiKaOmkmgaYnRtzEZnOa4X1FnE2NlXNiMWhpah0k7i0cy5os1ztS9p3AdgKlNrtuG1MZp6drsryM7nCxcAbhrW79SBvW1cr3krhvj0+R5zHeNHDl3mnJ716/Aitg6lzK6INJs/O1w7W5CfQgHgtTxXEWU8L5n7mNv3k7gB3k2HFU/YHZSSN3tU7Sw5SImu0cLixcR1aaAd5XvyoVpEUMI++9zj4MAA9Xeiq5CjkZSjH8y9iOeJhSnLx8Uv0RUHy1GJVTQTd8hs0a5Y27zbsaB5+K0bDdhaOJgDohM62rpelc9zdwCrnJbRgvnmO9rWMb+Ilzvk1aIuc69xn3UOiXoddmYsZ19/Ytyl6lN2j5P4XxufSt5qRoJDR7j9PdsfdPYQrC+Lm6MsP3KYg8IrfRSK4Meflpag9kEv8AtlUu+nZxjJ70zR+z11cpwWtoxvBoM9RTs+KaIfxhbmsY2RjzV1MP1oPk0u+i2cK/2o/bivgZnYa+7k/iFDbW4v7NSyPBs5wyR/tO0vwFzwUyVmW3OIOq6xlLFqI3Bg7DK4jMeGg4OVPEq7yxb8F1ZoZ9/c0trxfRfNlQdGQGkggOvlJ6wDY24iy1zYau52hi1uY7xn8Js3+HKq/t7gLYaSmMY0gPNk9ocL5j+IfxL15Lq7pTwE7w2RvDou/4LSyZLIxu8XkzGwoPEzO6l5r/AL+5YttcC9qpnZReSK74+06dJvEeoCzvY/F/ZquNxNmP6En7LiLHgbHzWyLHds8J9mq5GgWZJ9ozwcTccHZvRRYE1OMqJeDJ+1anVOOTDxT6/wAf0azX1zIInyyGzWNJP/Q7zu4rMsHw5+KVr5ZAQzMHSW6m7mRg9pAt4AlfHFdpJq2KmpWgkgND/wBZLfK3hax8SexaTs7gjaSBsTdTvefied58OodwC44vDrbfvvp8kScl2hakvcj1fxfoVXlLrjHHBTM6LXAucG6CzbBjfDebdwXJyf7NU9QySaZokyvyNadw6IcSR13v16aKa5QsAfURMliBc6HNdo1LmGxNh1kEXt4qhYFtBNRyZ4jcG2drvdcB29h71YoTsxeNT1LzKmVJU53O5bj5f6/hmlYjsLRStIbEIXW0dF0SD3jceK6dlMIdS0wheQSHyEkbiC85T5WXps/tZBWCzTkkA1Y7f3lp+8PD0U2suydsV3c/1NymuiTV1SXh4oIiKuWwiIgCIiAIiIAiIgOLGaHn6eaHrkie0eJaQPWyw/MevQ9YPUescFvqz/H9jo46qWtlc0UrWmaRt9XSA6xgfC51j+IjrWlgZKqclLzMbtXDleoyj5ft6/kUB0gAv8te9ej5FMSUZp6N1RMMstXdkDLWLYiQ6aS3VcWYO53eq4+VbULue9eB5yeN3ek/H60eZH30GvhquOZ6+8Nc6ORkjfeY9rm+LXBw+StzsDp21UU2W9DiLHMa4a8xJJqG3+6WyAAd1x1FVrruLLdFHJdCB5PsONRiVOANI3867uDOkP4so4r9Aqm8n2w5w4TPlLXyPeWtLdwiaej4Fx1I7grksTJsU59D0uHS6q+viz4VsmWOR3wsefJpKxjZynElVTMcA4GWPMCLgi9yCDvFgtc2knyUdS7sgk9WkD5rJtmalkVZBJI4Na193E7h0SB6kLQ7PTVVjX10MrtVp31Rf11RqlRspRSCxpoh3saIz5tsVl+0+Dex1LomuJbZr4yd4BvbUdYIIv3LTKnbKhY3Mahju5nTJ4BZjtBi7q2pMjWnpZWRt3mw90abySSdO1fez1dyfLfH4nPazx3BKGuW/I0rYrFn1NI10hu9jnMcfitaxPfYhUXb3GvaKosaehDdjewuv0z5gD8KsZlOFYYGk2nlLrDse7efwttxHeuHk2wNr+cqZGhwHQYHAO10L3a8BxK+VKFUp5GuiekdXuy+NeJv2mty/wCnLRcpD4Y2RMpog1jQ0dN24C3ZvVbxetM8z5ywR84c1hci9gCQTvudeK2puHxDdFGPBrR9FUOU7DrwxTAf0by02+F409Wj8y+42VV3qUYa357Oc3CvVDc7OSj5a+vIm9i6/nqKEk3LG827xZ0R6WPFR3KW+1G0fFPGPJrj9FE8mGJ2dLTk+8BIzxHRePLKeBXXypT2ip2dsrnflZb/AJKFVcMxR+O/5LDv7zs5y+Gv4K3sls0ytFQ1zi1zGMMZG4OJdvHWNFH0dVNQVObLlfE4hzTuI6x4EdfgVbeSsf1o/uf/AGLt2/2Z55ntMTftI29MDe9g+bm/K/crkslLIlVZ7r/oz44bliQvq95dfn1/gs2FYnHUxMmjN2uHEHrae8FUflTYc9MerJKOOZp+qhtjdpjSS5Xn7GQjP15TuDx9e7wCvW2uDGrpbx9J8ZzstrmFukB23Go7wFUVX2XJW/d9S/K77dhyUfeXivl/ZC8lk4y1LOvNG7gQR8x6q+rEsCxp9HMJWC9rh7Tpmad47jp5haVR7e0MjQTLzR62yBwI4gEHgUzsafeOcVtMdl5lXcqub016ljUPtfJahqT+qcPOw+qi6/lAhuI6VrqmR5DWWBY3Md1ydTwHFfTbeVzMNcJCC93MtcQLAuztLrDs0Kq10zjZDktbZetya51WcHvSfy8ClbBR3r4u4SH/AC3D6rXVkOw2IRQVYfM8Mbzcgu7cCbWv2bitEftjQgf1qPgS70AVvtGE5XdF5FDsiyuGO+Ukuvr8jo2ixcUtPJMd4FmA9bzo0eevgCslwXGzTT+0FglfZ1s5I6Tt7tOvf5qW2x2l9ukjigDjG09G4sXyONgbeg8StBwjZ+GCCOIxscWtGYlrSS7e43I7brqHHFq+8W3Ly+BxYpZ2R91LUYefj1KDiu3slVC+B1Oz7QAdFznEEEEEC2puFHbHV/M1sLjoHOyO8HjKPXKeC1+OmY33WNb+yAPksZ2joTT1c0Y0yyFzP2XdNvkCPJTYtldylVGOtr1K2dTdjyhfOfJp+mvibWqJypwN5unf94Pe3gW5vm0eatmB4kKinimH32DN3OGjh5gqocqc+lMzvlcfJoHzKz8OLWQka3aM4yxJS8ml+6OLkyw1r5pJnC/NNaGdzn3ufIEcStLVG5LG/ZVB/WM9GH/tXhM+Td8j72XBRxo68/7Cq+0ewkNTeSO0Mp1JA6Lj/ib2949VyUW3DYqqop6kkME8gjfvyjNbK7u7CrL/APuUuXN7RDbt5xlvmuFG6iSlEkc8fKg4y09foY5VUs1JMWOvHJG4EEHiHNPWO9a3srjBq6Vkrve1a+3xN0J4ix4rOdt8ZiqqnNFq1kYZm3ZiHEkju1twV+2Iwt1PRsa8ZXPc57gd4zWsD32AWhnPlRGU1qRk9mLhkzhW9w+tE+iIsU9IEREAREQBERAEREAXznga8ZXta8aGzgHC4Nxoe8Ar6IgMj5S8DrBO+qfeWEgBhYD9k0bmub1a3Obcb9W5UB8y/TRF1Ucc5MKCpOcNdTuJ1MNgD23YRbystGnM4xUZGPkdncpOcH4+phoLnENaC4k2AGpJ7AFs/Jrs1VQUz2VgbzchDmQyAOLT1l19Bew6PdfRTuAbGUdDrDEM9tZH9N/n1cLKcUV+TzWkT42F3T5SfULyiKmaJH45hPtULoC8xhxbmLQCSAb217wFV/0Wxf3iT8rFeEU9eRZWtQeirdiU3S5WR2yks5LoL9KeUjuDB62Kn8H2VpaU5oo+l8bzndwJ3cLKXRJ5Ns1qUhXh0VPcILZWce2LFZLzklRIABZjWtbZo67d5PWpXAcGbSQiFri8BzjdwAOpv1KRRcyunKCg30R3HHrhN2Je0/MLlxPDmVET4ZPde2xtvHWCO8Gx4LqRRptPaJpJSWmUrDuTkwSslZVuDmOuPsxxB6W4i44qU2j2RbWvY58z2BjSGhoaRqbk3PbYeSsKKd5Nrkpt9UVY4VEYOtR6Py6kDs1so2hMhZK6QSBoIcGi2Umx08Sp2y8oopzlOXKXiT11RqjwgtIz/HuTiR8zpKZ0bWvNy15c3KTvy2B06+5WDZPDaymj5modE9jf6Msc4ub/AIdWi7ezs+VgRTTyrJw4S6orV4NVVjth0b/0VrHdhKepcZBeGQ7yyxDj2uaevvFlBt5K3X1qhbujN/8AWtBRfYZd0FxUj5Z2fj2S5Sj1IPANkKejOZgL5LWzvsSB1hoGjfmvptHs8K1jI3SOja12Y5QDc2IF79lz5qYRRd9Pnz31J/s9Sr7pR9n0KP8Aoti/vEn5WJ+i2L+8SflYrwim+23/AIiv/wCbi/g/cp1DybxRSxyieRxje1wBayxym9vRXBeUUNl07Xub2WKceulNVrWwq3tNsWyte2TnDE8NykhocHC9xcXGoufNWRFzXZKuXKL0zq2mF0eE1tEJszs66ia5nPGVrjcAtDcp6yNTv007lzbQ7GNrZRI+Z7MrA1rWhpAFySdesk+isiLtX2KfeJ9Th41Tr7pr2fQg9mtmG0POBsrpBJlNnACxF9Rbx9FNryi4nOU5cpeJJXXGuKhBaSKji/J1BM98jJJI3PcXO3Pbcm5NjYjXvUWOSt1/60237s3/ANS0JFYjm3xWlIqT7Oxpvk4lawXYSmpnB5vM8agyWsD2hg0v3m6sqIq87JWPcnstVUwqjxgtIIiLglCIiAIiIAiIgCIiAIiIAiIgCIiAIiIAiIgCIiAIiIAiIgCIiAIiIAiIgCIiAIiIAiIgCIiAIiIAiIgCIiAIiIAiIgCIiAIiIAiIgCIiAIiIAiIgCIiAIiIAiIgCIiAIiIAiIgCIiAIiIAiIgCIiAIiIAiIgCIiAIiIAiIgCIiAIiIAiIgCIiAIiIAiIgCIiAIiIAiIgCIiAIiIAiIgCIiAIiIAiIgCIiAIiIAiIgCIiAIiIAiIgCIiAIiIAiIgCIiAIiIAiIgCIiAIiIAiIgCIiAIiID//Z"/>
          <p:cNvSpPr>
            <a:spLocks noChangeAspect="1" noChangeArrowheads="1"/>
          </p:cNvSpPr>
          <p:nvPr/>
        </p:nvSpPr>
        <p:spPr bwMode="auto">
          <a:xfrm>
            <a:off x="0" y="-603250"/>
            <a:ext cx="3676650" cy="1238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data:image/jpeg;base64,/9j/4AAQSkZJRgABAQAAAQABAAD/2wCEAAkGBhAQEBEQEBASEBUSEBAWEhgQFhIQFxUUGBAWFBMVFxMXGyceFxkjGhUUHy8gIycpLC4sFh4zODAqNSYrLCoBCQoKDgwOGg8PGjUkHyUvNS80LC8xNDQsNDQxMSwtLywsLzUsLDQsNiwqMCwyLy8sLDQsLDAsLCwsLCwsLC8sLP/AABEIAIIBggMBIgACEQEDEQH/xAAcAAEAAwEAAwEAAAAAAAAAAAAABQYHBAECAwj/xABFEAABAwIDAwkFBAYKAwEAAAABAAIDBBEFEiEGMYEHEyJBUWFxkaEUMlKxwSNCgpIXY3JzotIzNDVUYqOys8LRk8PwFf/EABoBAQADAQEBAAAAAAAAAAAAAAADBAUCBgH/xAAxEQACAgIBAQUFCAMBAAAAAAAAAQIDBBESIQUTMUFRIjJhcfAUI1KBobHB0UKR4RX/2gAMAwEAAhEDEQA/ANxREQBERAEREAREQBERAEREAREQBERAEREAREQBERAEREAREQBERAEREAREQBERAEREAREQBERAEREAREQBERAEREAREQBERAEREAREQBERAEREAREQBERAEREAREQBERAEREAREQBERAEREAREQBERAEREAREQBERAEREAREQBERAEREAREQBERAEREAREQBEUNjG1tLSuySOLn2BLI2l7gDuJto3iV1GLk9RWzidka1ym9ImVzz4hFGQ18sbCdwe5rSfAEqH9uixOneynqHxatEmUZZGjflsdwdbeL9fes32lwD2Ocw5hICxr2usGmxLhZw7QWnzVrHxlbLhJ6fpooZea6YKyEeUfXZs4K8qpcmtU59GWuN+bmext9bNyteB4AuNl241tzR0knNSvcXi2YRtL8txcZjuBsb23qGVMlNwXVotQyISqVsnpMsCLgwjG4KtnOU8gkbextcFp7HNOoK71E009MnTUltBF4JVUdyk0YJBbMCDY9Bu/8y7rqnZ7i2RW311a5y1stiKp/pLo/hm/K3+ZduG7cUc7gxshY4mwEgLLnsB3X4ruWNbFbcWRxzKJPSmv9k+iIoC0EULjm1cFG5rJRIS9pIyAEWBsd5C+mBbSw1gfzWYZMuYPAB1vY6E9hUndT489dPUh7+vn3fL2vQlkRcWL4syliM0gcWtLQcgBIubA2JHWR5rhJyekSSkopyfgdqKpfpLo/hm/I3+ZezeUqiO8TDxYPoVY+y3fhZV+3Y/40WtFw4XjUFS0ugkDwN41BHi06hdyrtOL0y1GSktxe0EXJiGKQ07M80jYx1X3k9gA1J8FWKnlPpmmzIpZO/osHqb+ilross9yOyG3Kpp6TkkXJFS4eVCnPvwzN8MjvqFaBiTfZ/aLOy81zlrDNly5t199u9LKLK/eWhVlU274S3o7EVS/SXR/DN+Rv8ytcb7gGxFwDY7xpuPeuZ1Tr99aOqr67d93Lej2RF4JUZMeUVTPKVRj7s2n+Bv8ytMUoc0ObqHAEeBFwpJ1Tr95aIar67d8Jb0e6Ku41trFSSc1LFNe1wWhmVw7QS5dmAbSw1rXGLMCwjM14AcL7joSCDY+S+umajza6ep8WTU592pe16Esi8KvYrtxTU0roZGy5m2vlaCNWhwsc3YVzCuVj1FbO7LYVLlN6RYkUfhmNMnh58NdHHqQZQGXA3u3+73qDruUikjJawSTW62ANb5uIvwC7jRZNuMV1I55NVcVKUkky2IqTHypQ/ep5R4FjvqFZsDxuOri52MODcxb0wAbgAncT2r7Zj21rc46Oasum58a5bZIIiKAtBERAEREAREQBERAc2JVohhlmO6ON7/HK0myxeSdzy57zme9xc89rjqf/uwBartr/Z9V+69Mwv6LIy5bXZkFqUjy3b025Qh5eJP7L7TNoTMTC6V0mTUPDbNbezcpHa5xvfr7lF45jD6ud07wGkgBrQbhrW3sL9e8m/aVxFy9HFacceEZuxLqZDyrZVKlv2UTmy+17qAvBj52OSxLQcpDgLZgTpqLAg9g4we0+KMqaiSdkZiD7Eguz9K1i7dpew019VzyuXFM5RypgpuxeLLML7JVqpvoiwcnWNOp8QibfoTkRPHUSfcPiHW8z2rcl+b8EcfbKa2/2iG3/kav0esTOS5pno+zJPu2n5BYXWtzTyAdczwOLzZbo4rCWzgSh5FwJA63aA/NZWuy9+219eJS7b1qtP1f8GqSbA0BbbmS023tfJfx1JHoswxjD/Z6iWHNm5t5APaN442Kt1byoPLSIYAwnc57s9vwgD5qP2XwGKrm5ypqY3EuLjGHdN5Juc1wNO0NvwU2P31Cc729eniV8tY+TKNeMlv18EaLgEr30tO598zoYy6+8nKNSu4o0WFgoLbPGfZqV5abPk6EfiRq7gLnyWKouyeo+bPRymqauUn4Iz3a/EjV1chZdzYwWttr0GXLneF8x8LLs5Oa7m6zId0sbm/ib02+gd5qV5Pdng6CaaQf0zXRMv8ABazzxOn4VTaaV1LUtcfegmGb8D7OHoVvrhZCePH/ABWvr8zyj7yqyvKn/k9/X5G4KC25/s+o8Gf7rVOMeCARqCAR4dSrvKDJagkHxOiH+Y0/RYWOvvY/NHqMt/cTfwf7FC2MwuOpq2xytzsyPcRcjcNNQb7yFZ9rNiKaOmkmgaYnRtzEZnOa4X1FnE2NlXNiMWhpah0k7i0cy5os1ztS9p3AdgKlNrtuG1MZp6drsryM7nCxcAbhrW79SBvW1cr3krhvj0+R5zHeNHDl3mnJ716/Aitg6lzK6INJs/O1w7W5CfQgHgtTxXEWU8L5n7mNv3k7gB3k2HFU/YHZSSN3tU7Sw5SImu0cLixcR1aaAd5XvyoVpEUMI++9zj4MAA9Xeiq5CjkZSjH8y9iOeJhSnLx8Uv0RUHy1GJVTQTd8hs0a5Y27zbsaB5+K0bDdhaOJgDohM62rpelc9zdwCrnJbRgvnmO9rWMb+Ilzvk1aIuc69xn3UOiXoddmYsZ19/Ytyl6lN2j5P4XxufSt5qRoJDR7j9PdsfdPYQrC+Lm6MsP3KYg8IrfRSK4Meflpag9kEv8AtlUu+nZxjJ70zR+z11cpwWtoxvBoM9RTs+KaIfxhbmsY2RjzV1MP1oPk0u+i2cK/2o/bivgZnYa+7k/iFDbW4v7NSyPBs5wyR/tO0vwFzwUyVmW3OIOq6xlLFqI3Bg7DK4jMeGg4OVPEq7yxb8F1ZoZ9/c0trxfRfNlQdGQGkggOvlJ6wDY24iy1zYau52hi1uY7xn8Js3+HKq/t7gLYaSmMY0gPNk9ocL5j+IfxL15Lq7pTwE7w2RvDou/4LSyZLIxu8XkzGwoPEzO6l5r/AL+5YttcC9qpnZReSK74+06dJvEeoCzvY/F/ZquNxNmP6En7LiLHgbHzWyLHds8J9mq5GgWZJ9ozwcTccHZvRRYE1OMqJeDJ+1anVOOTDxT6/wAf0azX1zIInyyGzWNJP/Q7zu4rMsHw5+KVr5ZAQzMHSW6m7mRg9pAt4AlfHFdpJq2KmpWgkgND/wBZLfK3hax8SexaTs7gjaSBsTdTvefied58OodwC44vDrbfvvp8kScl2hakvcj1fxfoVXlLrjHHBTM6LXAucG6CzbBjfDebdwXJyf7NU9QySaZokyvyNadw6IcSR13v16aKa5QsAfURMliBc6HNdo1LmGxNh1kEXt4qhYFtBNRyZ4jcG2drvdcB29h71YoTsxeNT1LzKmVJU53O5bj5f6/hmlYjsLRStIbEIXW0dF0SD3jceK6dlMIdS0wheQSHyEkbiC85T5WXps/tZBWCzTkkA1Y7f3lp+8PD0U2suydsV3c/1NymuiTV1SXh4oIiKuWwiIgCIiAIiIAiIgOLGaHn6eaHrkie0eJaQPWyw/MevQ9YPUescFvqz/H9jo46qWtlc0UrWmaRt9XSA6xgfC51j+IjrWlgZKqclLzMbtXDleoyj5ft6/kUB0gAv8te9ej5FMSUZp6N1RMMstXdkDLWLYiQ6aS3VcWYO53eq4+VbULue9eB5yeN3ek/H60eZH30GvhquOZ6+8Nc6ORkjfeY9rm+LXBw+StzsDp21UU2W9DiLHMa4a8xJJqG3+6WyAAd1x1FVrruLLdFHJdCB5PsONRiVOANI3867uDOkP4so4r9Aqm8n2w5w4TPlLXyPeWtLdwiaej4Fx1I7grksTJsU59D0uHS6q+viz4VsmWOR3wsefJpKxjZynElVTMcA4GWPMCLgi9yCDvFgtc2knyUdS7sgk9WkD5rJtmalkVZBJI4Na193E7h0SB6kLQ7PTVVjX10MrtVp31Rf11RqlRspRSCxpoh3saIz5tsVl+0+Dex1LomuJbZr4yd4BvbUdYIIv3LTKnbKhY3Mahju5nTJ4BZjtBi7q2pMjWnpZWRt3mw90abySSdO1fez1dyfLfH4nPazx3BKGuW/I0rYrFn1NI10hu9jnMcfitaxPfYhUXb3GvaKosaehDdjewuv0z5gD8KsZlOFYYGk2nlLrDse7efwttxHeuHk2wNr+cqZGhwHQYHAO10L3a8BxK+VKFUp5GuiekdXuy+NeJv2mty/wCnLRcpD4Y2RMpog1jQ0dN24C3ZvVbxetM8z5ywR84c1hci9gCQTvudeK2puHxDdFGPBrR9FUOU7DrwxTAf0by02+F409Wj8y+42VV3qUYa357Oc3CvVDc7OSj5a+vIm9i6/nqKEk3LG827xZ0R6WPFR3KW+1G0fFPGPJrj9FE8mGJ2dLTk+8BIzxHRePLKeBXXypT2ip2dsrnflZb/AJKFVcMxR+O/5LDv7zs5y+Gv4K3sls0ytFQ1zi1zGMMZG4OJdvHWNFH0dVNQVObLlfE4hzTuI6x4EdfgVbeSsf1o/uf/AGLt2/2Z55ntMTftI29MDe9g+bm/K/crkslLIlVZ7r/oz44bliQvq95dfn1/gs2FYnHUxMmjN2uHEHrae8FUflTYc9MerJKOOZp+qhtjdpjSS5Xn7GQjP15TuDx9e7wCvW2uDGrpbx9J8ZzstrmFukB23Go7wFUVX2XJW/d9S/K77dhyUfeXivl/ZC8lk4y1LOvNG7gQR8x6q+rEsCxp9HMJWC9rh7Tpmad47jp5haVR7e0MjQTLzR62yBwI4gEHgUzsafeOcVtMdl5lXcqub016ljUPtfJahqT+qcPOw+qi6/lAhuI6VrqmR5DWWBY3Md1ydTwHFfTbeVzMNcJCC93MtcQLAuztLrDs0Kq10zjZDktbZetya51WcHvSfy8ClbBR3r4u4SH/AC3D6rXVkOw2IRQVYfM8Mbzcgu7cCbWv2bitEftjQgf1qPgS70AVvtGE5XdF5FDsiyuGO+Ukuvr8jo2ixcUtPJMd4FmA9bzo0eevgCslwXGzTT+0FglfZ1s5I6Tt7tOvf5qW2x2l9ukjigDjG09G4sXyONgbeg8StBwjZ+GCCOIxscWtGYlrSS7e43I7brqHHFq+8W3Ly+BxYpZ2R91LUYefj1KDiu3slVC+B1Oz7QAdFznEEEEEC2puFHbHV/M1sLjoHOyO8HjKPXKeC1+OmY33WNb+yAPksZ2joTT1c0Y0yyFzP2XdNvkCPJTYtldylVGOtr1K2dTdjyhfOfJp+mvibWqJypwN5unf94Pe3gW5vm0eatmB4kKinimH32DN3OGjh5gqocqc+lMzvlcfJoHzKz8OLWQka3aM4yxJS8ml+6OLkyw1r5pJnC/NNaGdzn3ufIEcStLVG5LG/ZVB/WM9GH/tXhM+Td8j72XBRxo68/7Cq+0ewkNTeSO0Mp1JA6Lj/ib2949VyUW3DYqqop6kkME8gjfvyjNbK7u7CrL/APuUuXN7RDbt5xlvmuFG6iSlEkc8fKg4y09foY5VUs1JMWOvHJG4EEHiHNPWO9a3srjBq6Vkrve1a+3xN0J4ix4rOdt8ZiqqnNFq1kYZm3ZiHEkju1twV+2Iwt1PRsa8ZXPc57gd4zWsD32AWhnPlRGU1qRk9mLhkzhW9w+tE+iIsU9IEREAREQBERAEREAXznga8ZXta8aGzgHC4Nxoe8Ar6IgMj5S8DrBO+qfeWEgBhYD9k0bmub1a3Obcb9W5UB8y/TRF1Ucc5MKCpOcNdTuJ1MNgD23YRbystGnM4xUZGPkdncpOcH4+phoLnENaC4k2AGpJ7AFs/Jrs1VQUz2VgbzchDmQyAOLT1l19Bew6PdfRTuAbGUdDrDEM9tZH9N/n1cLKcUV+TzWkT42F3T5SfULyiKmaJH45hPtULoC8xhxbmLQCSAb217wFV/0Wxf3iT8rFeEU9eRZWtQeirdiU3S5WR2yks5LoL9KeUjuDB62Kn8H2VpaU5oo+l8bzndwJ3cLKXRJ5Ns1qUhXh0VPcILZWce2LFZLzklRIABZjWtbZo67d5PWpXAcGbSQiFri8BzjdwAOpv1KRRcyunKCg30R3HHrhN2Je0/MLlxPDmVET4ZPde2xtvHWCO8Gx4LqRRptPaJpJSWmUrDuTkwSslZVuDmOuPsxxB6W4i44qU2j2RbWvY58z2BjSGhoaRqbk3PbYeSsKKd5Nrkpt9UVY4VEYOtR6Py6kDs1so2hMhZK6QSBoIcGi2Umx08Sp2y8oopzlOXKXiT11RqjwgtIz/HuTiR8zpKZ0bWvNy15c3KTvy2B06+5WDZPDaymj5modE9jf6Msc4ub/AIdWi7ezs+VgRTTyrJw4S6orV4NVVjth0b/0VrHdhKepcZBeGQ7yyxDj2uaevvFlBt5K3X1qhbujN/8AWtBRfYZd0FxUj5Z2fj2S5Sj1IPANkKejOZgL5LWzvsSB1hoGjfmvptHs8K1jI3SOja12Y5QDc2IF79lz5qYRRd9Pnz31J/s9Sr7pR9n0KP8Aoti/vEn5WJ+i2L+8SflYrwim+23/AIiv/wCbi/g/cp1DybxRSxyieRxje1wBayxym9vRXBeUUNl07Xub2WKceulNVrWwq3tNsWyte2TnDE8NykhocHC9xcXGoufNWRFzXZKuXKL0zq2mF0eE1tEJszs66ia5nPGVrjcAtDcp6yNTv007lzbQ7GNrZRI+Z7MrA1rWhpAFySdesk+isiLtX2KfeJ9Th41Tr7pr2fQg9mtmG0POBsrpBJlNnACxF9Rbx9FNryi4nOU5cpeJJXXGuKhBaSKji/J1BM98jJJI3PcXO3Pbcm5NjYjXvUWOSt1/60237s3/ANS0JFYjm3xWlIqT7Oxpvk4lawXYSmpnB5vM8agyWsD2hg0v3m6sqIq87JWPcnstVUwqjxgtIIiLglCIiAIiIAiIgCIiAIiIAiIgCIiAIiIAiIgCIiAIiIAiIgCIiAIiIAiIgCIiAIiIAiIgCIiAIiIAiIgCIiAIiIAiIgCIiAIiIAiIgCIiAIiIAiIgCIiAIiIAiIgCIiAIiIAiIgCIiAIiIAiIgCIiAIiIAiIgCIiAIiIAiIgCIiAIiIAiIgCIiAIiIAiIgCIiAIiIAiIgCIiAIiIAiIgCIiAIiIAiIgCIiAIiIAiIgCIiAIiIAiIgCIiAIiIAiIgCIiAIiIAiIgCIiAIiIAiIgCIiAIiID//Z"/>
          <p:cNvSpPr>
            <a:spLocks noChangeAspect="1" noChangeArrowheads="1"/>
          </p:cNvSpPr>
          <p:nvPr/>
        </p:nvSpPr>
        <p:spPr bwMode="auto">
          <a:xfrm>
            <a:off x="152400" y="-450850"/>
            <a:ext cx="3676650" cy="1238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2" descr="data:image/jpeg;base64,/9j/4AAQSkZJRgABAQAAAQABAAD/2wBDAAkGBwgHBgkIBwgKCgkLDRYPDQwMDRsUFRAWIB0iIiAdHx8kKDQsJCYxJx8fLT0tMTU3Ojo6Iys/RD84QzQ5Ojf/2wBDAQoKCg0MDRoPDxo3JR8lNzc3Nzc3Nzc3Nzc3Nzc3Nzc3Nzc3Nzc3Nzc3Nzc3Nzc3Nzc3Nzc3Nzc3Nzc3Nzc3Nzf/wAARCACoAS0DASIAAhEBAxEB/8QAHAABAAICAwEAAAAAAAAAAAAAAAUGAQcDBAgC/8QAQRAAAgIBAgQEAgYGCAYDAAAAAAECAwQFEQYSITETIkFRBxQXMmGBkZMVI0JUcdIWNlJVcoKywSUzQ2KhwtHh8f/EABoBAQADAQEBAAAAAAAAAAAAAAABAgQFAwb/xAAsEQEAAgIABQMCBQUAAAAAAAAAAQIDEQQSITFBE1FxBTMUUmGR0SNCgcHw/9oADAMBAAIRAxEAPwDeIAAAAAAAAAAAAAAAAAAAAAAAAAAAAAAAAAAAAAAAAAAAAAAAAAAAAAAAAAAAAAAAAAAAAAAAAAAAAAAAAAAAAAAAAAAAAAAAAAAAAAAAAAAAAAAAAAAAAAAAAAAAAAAAAAAAAAAAAAAAAAAAAAAAAAAAAAAAAAAAAAAAADDNWcc/EbWOH+JcnTcLHwZ0VRg4u2ubl1im+00vX2Nps89/Fv8Ar5nf4Kv9CNfBY65MmrRvoz8Te1Kbqk/pg4h/dNM/Ks/nH0wcQ/uml/lWfzmvTMoyhJxnFxkns01s0zq/hMH5WD18vu2D9MHEP7ppf5Vn84+l/iH900z8qz+c16c9ODl31O2jEyLa13nCqUl+KRE8LgjvWExnyz5Xv6YOIf3TTPyrP5x9MHEP7ppf5Vn85r3Z77bde2x9+BdyuXg2cq7y5Hsh+Fwflg9bL7r/APTBxD+6aX+VZ/OSnDPxH4m17XcTTasXTV40/PJU2eSC6yf1/Y1T09DbHwO0pf8AEdXnHdprHqft+1L/ANTx4nDhxYptyvTDkyXvETLbSfufRVdK4isyuJ8zAnKDx50+Jh7Ra35JOM02++72a29GSOJrbzMTEyMfCtayanbGLnFOKTS69ft3ORNLQ6EXiUyCBxeI1l147owrnZkY3zVVbnHd17Lr32T3klt7nHicWYmZm42Nj03S+ZhCdcvL2lGUk2t91tyNP2e3uOS3sc0LECAxuJHkQwJ16fftnRlKhOyHXaLk9+vTojsaLq71S/KSrUIVTcEuZOScZSi99n7xe32CazHc5oS4AKrAAAAAAAAAAAAAAAAAAAAAAAAAAAwzz38W/wCvmd/gq/0I9CM89/Fv+ved/gq/0I3fT/uz8fwy8X9tCcMU03a5jTy1vi47eRf0/wCnWnN/jy7feSnxKwo4fF2XZX/ycuMMqt+jU11/8pnzwvpscnRtXusz8PB8VV4tduXY4Re8lOaTSfXlil95McfYUbeFOHdQry8fNljQlg3X40+aD26x67L0T/E3zkiM8fsyRX+lP7ovgvScSzF1LX9Xq8bA0yCaofRXWv6sX9m+2/8AFEblcUa3k5fzP6SyaZJ+SFFjrhWvRRiuiRZsGKfwZ1F1LzLUY+Lt7c0P/ooJfHEXtabddTpF91rEQsHEOvz1SWlahGxV6nVS4ZFtUeSTnGb5Z7r1a2LVxpxJrGDhcK5WLn3V22YCttSfltl5frR7M1rsX/irBr1HT+Ears/FwoLSk5W5Mmltuu2ye7+wpkpStqRPbqtS1rRaY79HR+JGDiRu0rV8GiOPXq2IsidUFtGM+m+y9PrI2f8AC/AjXwFhw3lB5KsslKD5X5pNdH6dEjUnHOtYmqZmHi6W5PT9Nxo41E5LZ2bd5bfbsvwNs6Nl2YPBnC6ovVEbvBqsk0n5XFt9+3XbqZeJi0cPSP1e+GY9W0wn3oGDz6dZ+uU9Oi44zV0k4prZp+/RbdTOPp2BplUoQslVW04QVlz2rT6tR37f/hBYevZ9moYtORbGFUo2tzUYx8SMblCE9n180W+i/ij6xrK6OMdX/TnJFWV1fITv25PCUXzxi30T5urXd9DBy211lpiY8QmqdDwYUYkKPFh8pU6abIWvmVb28u/qui7+y9T4jw3psLq7aqp1zqVarddkl4agmoqPt0lJP336kPdq08XHy6tI5aKMbEhbgVeE9sndy3ST67bpRSXbdP2OeGp6pLOWPOe1GRkyrpyKoKTqcU+aua7em6l69n9rVvc3XfZLY+h4eMsBUq1LAUlRva3spLZ7+/T3OXT9Mx9Pcvl5W7ScpOM7HJbyk5N/e2yt3avqMMHKyIZjsnVqaxIVquCco+JGPr67N9ex1/05nZOFK6V8a8rGwYZFEYwaWRd5lODj3ezSi4905b+xM1t5k5qwve5kp+RxBk1aVrljyK4ZeNa1j1uMW4pQg9tvXrJrcselXvIxFOVnPJSkpPeL269t49H027FJrMd1otEu6ACqwAAAAAAAAAAAAAAAAAAAAAAADB59+K1c7ePs2FcZSnKNKjGK3bfJHol6noJnn34rznXx9mzrnKE4wqalF7NPkXZm76f92fj+GXi/tuHirRs/RuG9Cx8nEuqjNWX3ScXtG2bSUW/RqMV0+1kxwXpmXrvw/wBf06GPZPkthkYknF7SsS6xi/V+VL7yhW5eTfFwuyb7I778s7JSW/8ABszVmZVMVCnJvriu0YWyil+DOlOK801vrvbHGSsW3rot/Amo41NeqcL69KWLi6lHkU7Vy+Dcui5t+3p39UvcgtX4X1nSc54mRg3zbe1dlVbnG1eji0dLFw8/Vr7PlaL8u/bmnypzlt7v1OzLVNf0nmwPn9Sw+To6FfOHLuvbfoNTXJPLMb8x/s3usbjp7uzregW6Rj6biXUzlq2SpW2UR3lKEXsq4bL9p7Sf3lj+JelZuLonDE7Ma2MMfAVV0uV7Vz8vST9GVH9G606P0q8bN8PbxPm2pdv7XN/udSzNy7a5V25eRZCXeM7ZNP7myK1m0xMWiddyZisTExrbrnov4bXxyuB9Kn0fJU63/GMmv9jzn6G5/ghqau0XN0yT8+Pd4kV/2TX/AMp/ieX1Cs2xbjxL04SdX0t+LxPp+TmQxnXkVSnk2YsJ21pRdsFvKO6b67J7e+xNN1yXm5Wn2369SraNw9Zz5uRqmInd87kZOLDxuaK8RbbtdubbddffodLSuHdTwK8SVuNVbPHyKsjaNsVulS65RS7Jp+bf9r12aOVatN9JbotbzC7c1e66xb9Bz19uhUs3h/Mtuv8ACxKE78GVUbOdR8K2VjnzdOvl333XqjMdByubVIZGJC+GXa+rlBOUXGtN7rqm3Bvbf29SvJGu6eafZbHKtPZ7IOdffeL9SqZfD2dPStQx7IU5mRKdccW+zZTlWnH67/tJJrf12XuxqugZNublzwsOmFNnyfJs4Lbw7ZTn07dpL+JMUj3OafZbFySey2PuKSXRbFd0vBzMTV7ch4UFVZjUU8ynBOPI57tpfZJdEWJdikxpaJ2yACEgAAAAAAAAAAAAAAAAAAAAAAAMM0h8TOHNb1HjHMysHSsvIonCtRsrrbT2gky/a3xPm6dxFPCj4MseMsZcsqZ7tWycZN2J8sdtt1zd+x2LuLqo4+rW040rZYFkYwgpLfIg58jlH/Opx/yr3NOC2TFbmrG9vDJFckcsy0h/Q/iX+48/8lnzPhLiOC3lomdH7XSzdz4u+a1KrB0rHryLMiEZVTsscFHpNz51tvFx5Ntu+726HJi6/dl6pkaRl4VdeRRRZO3lsco7x5HHl6dmpp+62aNNuNzxHSsbeEcNj33Ubh/hRafg4+tYcM+nVKobyxb2tp7dJw25U9pLfbr7HNx1wpZrOqablYlM/wBZJU5UlHrCG+6k/bbqvwJnQ+IrNUyIY8qcereELOVWTc/NUp9PLtt127o4s7ibKxsbIzLcKl0Rutx4uFz3c4c23Mtu0uV9u2589Gbi44jn/v8AnxPj/Dpenh9Ll8fw5tb0ZatCjSZK7H0yupSnKrZc7T2hBNp9Fs2/uNa67whqFWrXY+jaVqV2NW+WNk4czm/VrZLp7GyszXMlcOy1Ch0K2FtcFyQnZHaU4p+VqLb8z7e3QzpfE2RTqEcaymrIlOyqCcq503T55ST5a2n9VRbe7XTqe/03LxOG2qxuPMfr5n5U4nHiyRue7U/9D+Jf7jz/AMlll+Hum8R8PcTY+TdoufHFt/U5G9L2UH6/c9n+JsvK4sqqyNZoqqjOen48ra259LpQW84/Zs3Ffe/Y69nGbty8bFwcRSvyIqCqulySqu5tnGffZJbvp36bd9zs34rLes1msalhrgpSdxK3oyVXJ1/UsHV8TTsqvAU74c7nB2yTXOopLaL2fX16faWpHPmsx3bInZsNjIISxsZAAxsZAAAAAAAAAAAAAAAAAAAAAAAAAAAACA1ThfD1LMyL78jMismMI21V2qMJqG7jutt+jbfc43wbpKrphTXOjw6/DlKpqMrVvGXne3me8U9/4+5YwWi9o8q8sIPJ4X067Ouzq4242ZbOM3fjz5ZKUVJcy9N2pNP3I9cJxx1fbLOzbcmc5tZFbULpRmoqUZy6qS8sdtkttlsWwwyJtaa6iTkrvsp2FodGnX82NZk183Knj+J+r8sFCO8dvZL1OG7hjBv+ZhOeVZVKVljhK7ywlPdSlFbdH1fvtuWnKxlHe2uE52t9PXYxgYzjVPxYtOfRp+xyIx5/V1ufn47Ne8fLvSv2aRRZp8cW6/Ktq54ycp27zTg00t9u3lXQ7UNCxsrLtvvherLXVKN0J7ckq23Fx9vrS/insd+rFmrXVZXN1t/WXp9pJU1RqgoR32XbcvwlMs355nX/AHX90ZZprUQhLeEdJtxoUumcXHxN7YS2sn4ikp80u735n3+z2ObN4Z0zMyHk20yjk+HGtX1zcZrle8Zbr9pPs/taJoHV57e7NywhI8N0fNVZU83UJ31xcfEeQ05RclLleyXTdLoTSMgiZme5ERAACEgAAAAAAAAAAAAAAAAAAAAAAAAAAAAAAAAAAAAAY2MgDGxkAAAAAAAAAAAAAAAAAAAAAAAAAAAAAAAAAAAAAAAAAAAAAAAAAAAAAAAAAAAAAAAAAAAAAAAAAAAAAAAAAAAAAAAAAAAAAAAAAAAAAAAAAAAAAAAAAAAAAAAAAAAAAAAAAD//2Q=="/>
          <p:cNvSpPr>
            <a:spLocks noChangeAspect="1" noChangeArrowheads="1"/>
          </p:cNvSpPr>
          <p:nvPr/>
        </p:nvSpPr>
        <p:spPr bwMode="auto">
          <a:xfrm>
            <a:off x="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data:image/jpeg;base64,/9j/4AAQSkZJRgABAQAAAQABAAD/2wBDAAkGBwgHBgkIBwgKCgkLDRYPDQwMDRsUFRAWIB0iIiAdHx8kKDQsJCYxJx8fLT0tMTU3Ojo6Iys/RD84QzQ5Ojf/2wBDAQoKCg0MDRoPDxo3JR8lNzc3Nzc3Nzc3Nzc3Nzc3Nzc3Nzc3Nzc3Nzc3Nzc3Nzc3Nzc3Nzc3Nzc3Nzc3Nzc3Nzf/wAARCACoAS0DASIAAhEBAxEB/8QAHAABAAICAwEAAAAAAAAAAAAAAAUGAQcDBAgC/8QAQRAAAgIBAgQEAgYGCAYDAAAAAAECAwQFEQYSITETIkFRBxQXMmGBkZMVI0JUcdIWNlJVcoKywSUzQ2KhwtHh8f/EABoBAQADAQEBAAAAAAAAAAAAAAABAgQFAwb/xAAsEQEAAgIABQMCBQUAAAAAAAAAAQIDEQQSITFBE1FxBTMUUmGR0SNCgcHw/9oADAMBAAIRAxEAPwDeIAAAAAAAAAAAAAAAAAAAAAAAAAAAAAAAAAAAAAAAAAAAAAAAAAAAAAAAAAAAAAAAAAAAAAAAAAAAAAAAAAAAAAAAAAAAAAAAAAAAAAAAAAAAAAAAAAAAAAAAAAAAAAAAAAAAAAAAAAAAAAAAAAAAAAAAAAAAAAAAAAAAADDNWcc/EbWOH+JcnTcLHwZ0VRg4u2ubl1im+00vX2Nps89/Fv8Ar5nf4Kv9CNfBY65MmrRvoz8Te1Kbqk/pg4h/dNM/Ks/nH0wcQ/uml/lWfzmvTMoyhJxnFxkns01s0zq/hMH5WD18vu2D9MHEP7ppf5Vn84+l/iH900z8qz+c16c9ODl31O2jEyLa13nCqUl+KRE8LgjvWExnyz5Xv6YOIf3TTPyrP5x9MHEP7ppf5Vn85r3Z77bde2x9+BdyuXg2cq7y5Hsh+Fwflg9bL7r/APTBxD+6aX+VZ/OSnDPxH4m17XcTTasXTV40/PJU2eSC6yf1/Y1T09DbHwO0pf8AEdXnHdprHqft+1L/ANTx4nDhxYptyvTDkyXvETLbSfufRVdK4isyuJ8zAnKDx50+Jh7Ra35JOM02++72a29GSOJrbzMTEyMfCtayanbGLnFOKTS69ft3ORNLQ6EXiUyCBxeI1l147owrnZkY3zVVbnHd17Lr32T3klt7nHicWYmZm42Nj03S+ZhCdcvL2lGUk2t91tyNP2e3uOS3sc0LECAxuJHkQwJ16fftnRlKhOyHXaLk9+vTojsaLq71S/KSrUIVTcEuZOScZSi99n7xe32CazHc5oS4AKrAAAAAAAAAAAAAAAAAAAAAAAAAAAwzz38W/wCvmd/gq/0I9CM89/Fv+ved/gq/0I3fT/uz8fwy8X9tCcMU03a5jTy1vi47eRf0/wCnWnN/jy7feSnxKwo4fF2XZX/ycuMMqt+jU11/8pnzwvpscnRtXusz8PB8VV4tduXY4Re8lOaTSfXlil95McfYUbeFOHdQry8fNljQlg3X40+aD26x67L0T/E3zkiM8fsyRX+lP7ovgvScSzF1LX9Xq8bA0yCaofRXWv6sX9m+2/8AFEblcUa3k5fzP6SyaZJ+SFFjrhWvRRiuiRZsGKfwZ1F1LzLUY+Lt7c0P/ooJfHEXtabddTpF91rEQsHEOvz1SWlahGxV6nVS4ZFtUeSTnGb5Z7r1a2LVxpxJrGDhcK5WLn3V22YCttSfltl5frR7M1rsX/irBr1HT+Ears/FwoLSk5W5Mmltuu2ye7+wpkpStqRPbqtS1rRaY79HR+JGDiRu0rV8GiOPXq2IsidUFtGM+m+y9PrI2f8AC/AjXwFhw3lB5KsslKD5X5pNdH6dEjUnHOtYmqZmHi6W5PT9Nxo41E5LZ2bd5bfbsvwNs6Nl2YPBnC6ovVEbvBqsk0n5XFt9+3XbqZeJi0cPSP1e+GY9W0wn3oGDz6dZ+uU9Oi44zV0k4prZp+/RbdTOPp2BplUoQslVW04QVlz2rT6tR37f/hBYevZ9moYtORbGFUo2tzUYx8SMblCE9n180W+i/ij6xrK6OMdX/TnJFWV1fITv25PCUXzxi30T5urXd9DBy211lpiY8QmqdDwYUYkKPFh8pU6abIWvmVb28u/qui7+y9T4jw3psLq7aqp1zqVarddkl4agmoqPt0lJP336kPdq08XHy6tI5aKMbEhbgVeE9sndy3ST67bpRSXbdP2OeGp6pLOWPOe1GRkyrpyKoKTqcU+aua7em6l69n9rVvc3XfZLY+h4eMsBUq1LAUlRva3spLZ7+/T3OXT9Mx9Pcvl5W7ScpOM7HJbyk5N/e2yt3avqMMHKyIZjsnVqaxIVquCco+JGPr67N9ex1/05nZOFK6V8a8rGwYZFEYwaWRd5lODj3ezSi4905b+xM1t5k5qwve5kp+RxBk1aVrljyK4ZeNa1j1uMW4pQg9tvXrJrcselXvIxFOVnPJSkpPeL269t49H027FJrMd1otEu6ACqwAAAAAAAAAAAAAAAAAAAAAAADB59+K1c7ePs2FcZSnKNKjGK3bfJHol6noJnn34rznXx9mzrnKE4wqalF7NPkXZm76f92fj+GXi/tuHirRs/RuG9Cx8nEuqjNWX3ScXtG2bSUW/RqMV0+1kxwXpmXrvw/wBf06GPZPkthkYknF7SsS6xi/V+VL7yhW5eTfFwuyb7I778s7JSW/8ABszVmZVMVCnJvriu0YWyil+DOlOK801vrvbHGSsW3rot/Amo41NeqcL69KWLi6lHkU7Vy+Dcui5t+3p39UvcgtX4X1nSc54mRg3zbe1dlVbnG1eji0dLFw8/Vr7PlaL8u/bmnypzlt7v1OzLVNf0nmwPn9Sw+To6FfOHLuvbfoNTXJPLMb8x/s3usbjp7uzregW6Rj6biXUzlq2SpW2UR3lKEXsq4bL9p7Sf3lj+JelZuLonDE7Ma2MMfAVV0uV7Vz8vST9GVH9G606P0q8bN8PbxPm2pdv7XN/udSzNy7a5V25eRZCXeM7ZNP7myK1m0xMWiddyZisTExrbrnov4bXxyuB9Kn0fJU63/GMmv9jzn6G5/ghqau0XN0yT8+Pd4kV/2TX/AMp/ieX1Cs2xbjxL04SdX0t+LxPp+TmQxnXkVSnk2YsJ21pRdsFvKO6b67J7e+xNN1yXm5Wn2369SraNw9Zz5uRqmInd87kZOLDxuaK8RbbtdubbddffodLSuHdTwK8SVuNVbPHyKsjaNsVulS65RS7Jp+bf9r12aOVatN9JbotbzC7c1e66xb9Bz19uhUs3h/Mtuv8ACxKE78GVUbOdR8K2VjnzdOvl333XqjMdByubVIZGJC+GXa+rlBOUXGtN7rqm3Bvbf29SvJGu6eafZbHKtPZ7IOdffeL9SqZfD2dPStQx7IU5mRKdccW+zZTlWnH67/tJJrf12XuxqugZNublzwsOmFNnyfJs4Lbw7ZTn07dpL+JMUj3OafZbFySey2PuKSXRbFd0vBzMTV7ch4UFVZjUU8ynBOPI57tpfZJdEWJdikxpaJ2yACEgAAAAAAAAAAAAAAAAAAAAAAAMM0h8TOHNb1HjHMysHSsvIonCtRsrrbT2gky/a3xPm6dxFPCj4MseMsZcsqZ7tWycZN2J8sdtt1zd+x2LuLqo4+rW040rZYFkYwgpLfIg58jlH/Opx/yr3NOC2TFbmrG9vDJFckcsy0h/Q/iX+48/8lnzPhLiOC3lomdH7XSzdz4u+a1KrB0rHryLMiEZVTsscFHpNz51tvFx5Ntu+726HJi6/dl6pkaRl4VdeRRRZO3lsco7x5HHl6dmpp+62aNNuNzxHSsbeEcNj33Ubh/hRafg4+tYcM+nVKobyxb2tp7dJw25U9pLfbr7HNx1wpZrOqablYlM/wBZJU5UlHrCG+6k/bbqvwJnQ+IrNUyIY8qcereELOVWTc/NUp9PLtt127o4s7ibKxsbIzLcKl0Rutx4uFz3c4c23Mtu0uV9u2589Gbi44jn/v8AnxPj/Dpenh9Ll8fw5tb0ZatCjSZK7H0yupSnKrZc7T2hBNp9Fs2/uNa67whqFWrXY+jaVqV2NW+WNk4czm/VrZLp7GyszXMlcOy1Ch0K2FtcFyQnZHaU4p+VqLb8z7e3QzpfE2RTqEcaymrIlOyqCcq503T55ST5a2n9VRbe7XTqe/03LxOG2qxuPMfr5n5U4nHiyRue7U/9D+Jf7jz/AMlll+Hum8R8PcTY+TdoufHFt/U5G9L2UH6/c9n+JsvK4sqqyNZoqqjOen48ra259LpQW84/Zs3Ffe/Y69nGbty8bFwcRSvyIqCqulySqu5tnGffZJbvp36bd9zs34rLes1msalhrgpSdxK3oyVXJ1/UsHV8TTsqvAU74c7nB2yTXOopLaL2fX16faWpHPmsx3bInZsNjIISxsZAAxsZAAAAAAAAAAAAAAAAAAAAAAAAAAAACA1ThfD1LMyL78jMismMI21V2qMJqG7jutt+jbfc43wbpKrphTXOjw6/DlKpqMrVvGXne3me8U9/4+5YwWi9o8q8sIPJ4X067Ouzq4242ZbOM3fjz5ZKUVJcy9N2pNP3I9cJxx1fbLOzbcmc5tZFbULpRmoqUZy6qS8sdtkttlsWwwyJtaa6iTkrvsp2FodGnX82NZk183Knj+J+r8sFCO8dvZL1OG7hjBv+ZhOeVZVKVljhK7ywlPdSlFbdH1fvtuWnKxlHe2uE52t9PXYxgYzjVPxYtOfRp+xyIx5/V1ufn47Ne8fLvSv2aRRZp8cW6/Ktq54ycp27zTg00t9u3lXQ7UNCxsrLtvvherLXVKN0J7ckq23Fx9vrS/insd+rFmrXVZXN1t/WXp9pJU1RqgoR32XbcvwlMs355nX/AHX90ZZprUQhLeEdJtxoUumcXHxN7YS2sn4ikp80u735n3+z2ObN4Z0zMyHk20yjk+HGtX1zcZrle8Zbr9pPs/taJoHV57e7NywhI8N0fNVZU83UJ31xcfEeQ05RclLleyXTdLoTSMgiZme5ERAACEgAAAAAAAAAAAAAAAAAAAAAAAAAAAAAAAAAAAAAY2MgDGxkAAAAAAAAAAAAAAAAAAAAAAAAAAAAAAAAAAAAAAAAAAAAAAAAAAAAAAAAAAAAAAAAAAAAAAAAAAAAAAAAAAAAAAAAAAAAAAAAAAAAAAAAAAAAAAAAAAAAAAAAAAAAAAAAAD//2Q=="/>
          <p:cNvSpPr>
            <a:spLocks noChangeAspect="1" noChangeArrowheads="1"/>
          </p:cNvSpPr>
          <p:nvPr/>
        </p:nvSpPr>
        <p:spPr bwMode="auto">
          <a:xfrm>
            <a:off x="15240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Rectangle 4"/>
          <p:cNvSpPr>
            <a:spLocks noGrp="1" noChangeArrowheads="1"/>
          </p:cNvSpPr>
          <p:nvPr>
            <p:ph type="ctrTitle"/>
          </p:nvPr>
        </p:nvSpPr>
        <p:spPr>
          <a:xfrm>
            <a:off x="827584" y="908720"/>
            <a:ext cx="7772400" cy="2736304"/>
          </a:xfrm>
        </p:spPr>
        <p:txBody>
          <a:bodyPr/>
          <a:lstStyle/>
          <a:p>
            <a:pPr algn="ctr"/>
            <a:r>
              <a:rPr lang="en-US" sz="4400" dirty="0" smtClean="0"/>
              <a:t>Limit Order Flow, </a:t>
            </a:r>
            <a:br>
              <a:rPr lang="en-US" sz="4400" dirty="0" smtClean="0"/>
            </a:br>
            <a:r>
              <a:rPr lang="en-US" sz="4400" dirty="0" smtClean="0"/>
              <a:t>Market Impact </a:t>
            </a:r>
            <a:br>
              <a:rPr lang="en-US" sz="4400" dirty="0" smtClean="0"/>
            </a:br>
            <a:r>
              <a:rPr lang="en-US" sz="4400" dirty="0" smtClean="0"/>
              <a:t>and</a:t>
            </a:r>
            <a:br>
              <a:rPr lang="en-US" sz="4400" dirty="0" smtClean="0"/>
            </a:br>
            <a:r>
              <a:rPr lang="en-US" sz="4400" dirty="0" smtClean="0"/>
              <a:t>Optimal Order</a:t>
            </a:r>
            <a:endParaRPr lang="en-US" sz="4400" dirty="0">
              <a:solidFill>
                <a:schemeClr val="tx1"/>
              </a:solidFill>
            </a:endParaRPr>
          </a:p>
        </p:txBody>
      </p:sp>
      <p:sp>
        <p:nvSpPr>
          <p:cNvPr id="8" name="Rectangle 10"/>
          <p:cNvSpPr txBox="1">
            <a:spLocks noChangeArrowheads="1"/>
          </p:cNvSpPr>
          <p:nvPr/>
        </p:nvSpPr>
        <p:spPr>
          <a:xfrm>
            <a:off x="827584" y="6165304"/>
            <a:ext cx="3001466" cy="432048"/>
          </a:xfrm>
          <a:prstGeom prst="rect">
            <a:avLst/>
          </a:prstGeom>
          <a:noFill/>
          <a:ln/>
        </p:spPr>
        <p:txBody>
          <a:bodyPr vert="horz" lIns="91440" tIns="45720" rIns="91440" bIns="45720" rtlCol="0">
            <a:noAutofit/>
          </a:bodyPr>
          <a:lstStyle>
            <a:lvl1pPr marL="0" indent="0" algn="l" defTabSz="914400" rtl="0" eaLnBrk="1" latinLnBrk="0" hangingPunct="1">
              <a:spcBef>
                <a:spcPct val="20000"/>
              </a:spcBef>
              <a:buClr>
                <a:schemeClr val="tx2"/>
              </a:buClr>
              <a:buSzPct val="75000"/>
              <a:buFont typeface="Wingdings" pitchFamily="2" charset="2"/>
              <a:buNone/>
              <a:defRPr sz="1600" b="1"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Clr>
                <a:schemeClr val="tx2"/>
              </a:buClr>
              <a:buSzPct val="75000"/>
              <a:buFont typeface="Wingdings" pitchFamily="2" charset="2"/>
              <a:buNone/>
              <a:defRPr sz="16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Clr>
                <a:schemeClr val="tx2"/>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0"/>
              </a:spcBef>
            </a:pPr>
            <a:r>
              <a:rPr lang="en-US" sz="2800" smtClean="0"/>
              <a:t>Stefan Duprey</a:t>
            </a:r>
            <a:endParaRPr lang="en-US" sz="2800" dirty="0" smtClean="0"/>
          </a:p>
        </p:txBody>
      </p:sp>
      <p:sp>
        <p:nvSpPr>
          <p:cNvPr id="4" name="Rectangle 3"/>
          <p:cNvSpPr/>
          <p:nvPr/>
        </p:nvSpPr>
        <p:spPr>
          <a:xfrm>
            <a:off x="1331640" y="3861048"/>
            <a:ext cx="6982148" cy="369332"/>
          </a:xfrm>
          <a:prstGeom prst="rect">
            <a:avLst/>
          </a:prstGeom>
        </p:spPr>
        <p:txBody>
          <a:bodyPr wrap="square">
            <a:spAutoFit/>
          </a:bodyPr>
          <a:lstStyle/>
          <a:p>
            <a:r>
              <a:rPr lang="fr-FR" dirty="0">
                <a:hlinkClick r:id="rId3"/>
              </a:rPr>
              <a:t>http://sfb649.wiwi.hu-berlin.de/papers/pdf/SFB649DP2011-056.pdf</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2195736" y="404664"/>
            <a:ext cx="4824536" cy="302433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Language</a:t>
            </a:r>
          </a:p>
          <a:p>
            <a:pPr algn="ctr"/>
            <a:r>
              <a:rPr lang="en-US" sz="36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Of</a:t>
            </a:r>
          </a:p>
          <a:p>
            <a:pPr algn="ctr"/>
            <a:r>
              <a:rPr lang="en-US" sz="36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Technical</a:t>
            </a:r>
          </a:p>
          <a:p>
            <a:pPr algn="ctr"/>
            <a:r>
              <a:rPr lang="en-US" sz="36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Computing</a:t>
            </a:r>
            <a:endParaRPr lang="en-US" sz="3600" b="1" spc="300" dirty="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endParaRPr>
          </a:p>
          <a:p>
            <a:pPr algn="ctr"/>
            <a:r>
              <a:rPr lang="fr-FR" b="1" dirty="0" smtClean="0">
                <a:latin typeface="Arial" pitchFamily="34" charset="0"/>
                <a:cs typeface="Arial" pitchFamily="34" charset="0"/>
              </a:rPr>
              <a:t>O</a:t>
            </a:r>
          </a:p>
        </p:txBody>
      </p:sp>
      <p:sp>
        <p:nvSpPr>
          <p:cNvPr id="16" name="Oval 15"/>
          <p:cNvSpPr/>
          <p:nvPr/>
        </p:nvSpPr>
        <p:spPr>
          <a:xfrm>
            <a:off x="2195736" y="3717032"/>
            <a:ext cx="4824536" cy="302433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Software</a:t>
            </a:r>
          </a:p>
          <a:p>
            <a:pPr algn="ctr"/>
            <a:r>
              <a:rPr lang="en-US" sz="35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Platform</a:t>
            </a:r>
          </a:p>
          <a:p>
            <a:pPr algn="ctr"/>
            <a:r>
              <a:rPr lang="en-US" sz="35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Development</a:t>
            </a:r>
          </a:p>
          <a:p>
            <a:pPr algn="ctr"/>
            <a:endParaRPr lang="fr-FR" b="1" dirty="0" smtClean="0">
              <a:latin typeface="Arial" pitchFamily="34" charset="0"/>
              <a:cs typeface="Arial" pitchFamily="34" charset="0"/>
            </a:endParaRPr>
          </a:p>
        </p:txBody>
      </p:sp>
      <p:sp>
        <p:nvSpPr>
          <p:cNvPr id="17" name="Oval 16"/>
          <p:cNvSpPr/>
          <p:nvPr/>
        </p:nvSpPr>
        <p:spPr>
          <a:xfrm>
            <a:off x="323528" y="836712"/>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10160">
                  <a:solidFill>
                    <a:schemeClr val="accent1"/>
                  </a:solidFill>
                  <a:prstDash val="solid"/>
                </a:ln>
                <a:solidFill>
                  <a:schemeClr val="tx1"/>
                </a:solidFill>
                <a:effectLst>
                  <a:outerShdw blurRad="38100" dist="32000" dir="5400000" algn="tl">
                    <a:srgbClr val="000000">
                      <a:alpha val="30000"/>
                    </a:srgbClr>
                  </a:outerShdw>
                </a:effectLst>
              </a:rPr>
              <a:t>Data</a:t>
            </a:r>
            <a:r>
              <a:rPr lang="en-US" sz="1600" dirty="0">
                <a:ln w="10160">
                  <a:solidFill>
                    <a:schemeClr val="accent1"/>
                  </a:solidFill>
                  <a:prstDash val="solid"/>
                </a:ln>
                <a:solidFill>
                  <a:schemeClr val="bg1"/>
                </a:solidFill>
                <a:effectLst>
                  <a:outerShdw blurRad="38100" dist="32000" dir="5400000" algn="tl">
                    <a:srgbClr val="000000">
                      <a:alpha val="30000"/>
                    </a:srgbClr>
                  </a:outerShdw>
                </a:effectLst>
              </a:rPr>
              <a:t> </a:t>
            </a:r>
            <a:r>
              <a:rPr lang="en-US" sz="1600" dirty="0">
                <a:ln w="10160">
                  <a:solidFill>
                    <a:schemeClr val="accent1"/>
                  </a:solidFill>
                  <a:prstDash val="solid"/>
                </a:ln>
                <a:solidFill>
                  <a:schemeClr val="tx1"/>
                </a:solidFill>
                <a:effectLst>
                  <a:outerShdw blurRad="38100" dist="32000" dir="5400000" algn="tl">
                    <a:srgbClr val="000000">
                      <a:alpha val="30000"/>
                    </a:srgbClr>
                  </a:outerShdw>
                </a:effectLst>
              </a:rPr>
              <a:t>Mining</a:t>
            </a:r>
          </a:p>
          <a:p>
            <a:pPr algn="ctr"/>
            <a:endParaRPr lang="fr-FR" b="1" dirty="0" smtClean="0">
              <a:solidFill>
                <a:schemeClr val="bg1"/>
              </a:solidFill>
              <a:latin typeface="Arial" pitchFamily="34" charset="0"/>
              <a:cs typeface="Arial" pitchFamily="34" charset="0"/>
            </a:endParaRPr>
          </a:p>
        </p:txBody>
      </p:sp>
      <p:sp>
        <p:nvSpPr>
          <p:cNvPr id="19" name="Oval 18"/>
          <p:cNvSpPr/>
          <p:nvPr/>
        </p:nvSpPr>
        <p:spPr>
          <a:xfrm>
            <a:off x="395536" y="2852936"/>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Signal</a:t>
            </a:r>
          </a:p>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Processing</a:t>
            </a:r>
          </a:p>
          <a:p>
            <a:pPr algn="ctr"/>
            <a:endParaRPr lang="fr-FR" b="1" dirty="0" smtClean="0">
              <a:latin typeface="Arial" pitchFamily="34" charset="0"/>
              <a:cs typeface="Arial" pitchFamily="34" charset="0"/>
            </a:endParaRPr>
          </a:p>
        </p:txBody>
      </p:sp>
      <p:sp>
        <p:nvSpPr>
          <p:cNvPr id="20" name="Oval 19"/>
          <p:cNvSpPr/>
          <p:nvPr/>
        </p:nvSpPr>
        <p:spPr>
          <a:xfrm>
            <a:off x="438313" y="4869160"/>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Image  Video</a:t>
            </a:r>
          </a:p>
          <a:p>
            <a:pPr algn="ctr"/>
            <a:endParaRPr lang="fr-FR" b="1" dirty="0" smtClean="0">
              <a:latin typeface="Arial" pitchFamily="34" charset="0"/>
              <a:cs typeface="Arial" pitchFamily="34" charset="0"/>
            </a:endParaRPr>
          </a:p>
        </p:txBody>
      </p:sp>
      <p:sp>
        <p:nvSpPr>
          <p:cNvPr id="21" name="Oval 20"/>
          <p:cNvSpPr/>
          <p:nvPr/>
        </p:nvSpPr>
        <p:spPr>
          <a:xfrm>
            <a:off x="7092280" y="836712"/>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Business</a:t>
            </a:r>
          </a:p>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Intelligence</a:t>
            </a:r>
            <a:endParaRPr lang="en-US" sz="1600" dirty="0">
              <a:ln w="10160">
                <a:solidFill>
                  <a:schemeClr val="accent1"/>
                </a:solidFill>
                <a:prstDash val="solid"/>
              </a:ln>
              <a:solidFill>
                <a:schemeClr val="tx1"/>
              </a:solidFill>
              <a:effectLst>
                <a:outerShdw blurRad="38100" dist="32000" dir="5400000" algn="tl">
                  <a:srgbClr val="000000">
                    <a:alpha val="30000"/>
                  </a:srgbClr>
                </a:outerShdw>
              </a:effectLst>
            </a:endParaRPr>
          </a:p>
          <a:p>
            <a:pPr algn="ctr"/>
            <a:endParaRPr lang="fr-FR" b="1" dirty="0" smtClean="0">
              <a:latin typeface="Arial" pitchFamily="34" charset="0"/>
              <a:cs typeface="Arial" pitchFamily="34" charset="0"/>
            </a:endParaRPr>
          </a:p>
        </p:txBody>
      </p:sp>
      <p:sp>
        <p:nvSpPr>
          <p:cNvPr id="22" name="Oval 21"/>
          <p:cNvSpPr/>
          <p:nvPr/>
        </p:nvSpPr>
        <p:spPr>
          <a:xfrm>
            <a:off x="7164288" y="2924944"/>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ln w="10160">
                  <a:solidFill>
                    <a:schemeClr val="accent1"/>
                  </a:solidFill>
                  <a:prstDash val="solid"/>
                </a:ln>
                <a:solidFill>
                  <a:schemeClr val="tx1"/>
                </a:solidFill>
                <a:effectLst>
                  <a:outerShdw blurRad="38100" dist="32000" dir="5400000" algn="tl">
                    <a:srgbClr val="000000">
                      <a:alpha val="30000"/>
                    </a:srgbClr>
                  </a:outerShdw>
                </a:effectLst>
              </a:rPr>
              <a:t>Quantitative</a:t>
            </a:r>
          </a:p>
          <a:p>
            <a:pPr algn="ctr"/>
            <a:r>
              <a:rPr lang="en-US" sz="1500" dirty="0" smtClean="0">
                <a:ln w="10160">
                  <a:solidFill>
                    <a:schemeClr val="accent1"/>
                  </a:solidFill>
                  <a:prstDash val="solid"/>
                </a:ln>
                <a:solidFill>
                  <a:schemeClr val="tx1"/>
                </a:solidFill>
                <a:effectLst>
                  <a:outerShdw blurRad="38100" dist="32000" dir="5400000" algn="tl">
                    <a:srgbClr val="000000">
                      <a:alpha val="30000"/>
                    </a:srgbClr>
                  </a:outerShdw>
                </a:effectLst>
              </a:rPr>
              <a:t>Finance</a:t>
            </a:r>
          </a:p>
          <a:p>
            <a:pPr algn="ctr"/>
            <a:endParaRPr lang="fr-FR" b="1" dirty="0" smtClean="0">
              <a:latin typeface="Arial" pitchFamily="34" charset="0"/>
              <a:cs typeface="Arial" pitchFamily="34" charset="0"/>
            </a:endParaRPr>
          </a:p>
        </p:txBody>
      </p:sp>
      <p:sp>
        <p:nvSpPr>
          <p:cNvPr id="23" name="Oval 22"/>
          <p:cNvSpPr/>
          <p:nvPr/>
        </p:nvSpPr>
        <p:spPr>
          <a:xfrm>
            <a:off x="7164288" y="4869160"/>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ln w="10160">
                  <a:solidFill>
                    <a:schemeClr val="accent1"/>
                  </a:solidFill>
                  <a:prstDash val="solid"/>
                </a:ln>
                <a:solidFill>
                  <a:schemeClr val="tx1"/>
                </a:solidFill>
                <a:effectLst>
                  <a:outerShdw blurRad="38100" dist="32000" dir="5400000" algn="tl">
                    <a:srgbClr val="000000">
                      <a:alpha val="30000"/>
                    </a:srgbClr>
                  </a:outerShdw>
                </a:effectLst>
              </a:rPr>
              <a:t>Data</a:t>
            </a:r>
          </a:p>
          <a:p>
            <a:pPr algn="ctr"/>
            <a:r>
              <a:rPr lang="en-US" sz="1500" dirty="0" smtClean="0">
                <a:ln w="10160">
                  <a:solidFill>
                    <a:schemeClr val="accent1"/>
                  </a:solidFill>
                  <a:prstDash val="solid"/>
                </a:ln>
                <a:solidFill>
                  <a:schemeClr val="tx1"/>
                </a:solidFill>
                <a:effectLst>
                  <a:outerShdw blurRad="38100" dist="32000" dir="5400000" algn="tl">
                    <a:srgbClr val="000000">
                      <a:alpha val="30000"/>
                    </a:srgbClr>
                  </a:outerShdw>
                </a:effectLst>
              </a:rPr>
              <a:t>Acquisition</a:t>
            </a:r>
          </a:p>
          <a:p>
            <a:pPr algn="ctr"/>
            <a:endParaRPr lang="fr-FR" b="1" dirty="0" smtClean="0">
              <a:latin typeface="Arial" pitchFamily="34" charset="0"/>
              <a:cs typeface="Arial" pitchFamily="34" charset="0"/>
            </a:endParaRPr>
          </a:p>
        </p:txBody>
      </p:sp>
    </p:spTree>
    <p:extLst>
      <p:ext uri="{BB962C8B-B14F-4D97-AF65-F5344CB8AC3E}">
        <p14:creationId xmlns:p14="http://schemas.microsoft.com/office/powerpoint/2010/main" val="3199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1)">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80">
                                          <p:stCondLst>
                                            <p:cond delay="0"/>
                                          </p:stCondLst>
                                        </p:cTn>
                                        <p:tgtEl>
                                          <p:spTgt spid="17"/>
                                        </p:tgtEl>
                                      </p:cBhvr>
                                    </p:animEffect>
                                    <p:anim calcmode="lin" valueType="num">
                                      <p:cBhvr>
                                        <p:cTn id="1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3" dur="26">
                                          <p:stCondLst>
                                            <p:cond delay="650"/>
                                          </p:stCondLst>
                                        </p:cTn>
                                        <p:tgtEl>
                                          <p:spTgt spid="17"/>
                                        </p:tgtEl>
                                      </p:cBhvr>
                                      <p:to x="100000" y="60000"/>
                                    </p:animScale>
                                    <p:animScale>
                                      <p:cBhvr>
                                        <p:cTn id="24" dur="166" decel="50000">
                                          <p:stCondLst>
                                            <p:cond delay="676"/>
                                          </p:stCondLst>
                                        </p:cTn>
                                        <p:tgtEl>
                                          <p:spTgt spid="17"/>
                                        </p:tgtEl>
                                      </p:cBhvr>
                                      <p:to x="100000" y="100000"/>
                                    </p:animScale>
                                    <p:animScale>
                                      <p:cBhvr>
                                        <p:cTn id="25" dur="26">
                                          <p:stCondLst>
                                            <p:cond delay="1312"/>
                                          </p:stCondLst>
                                        </p:cTn>
                                        <p:tgtEl>
                                          <p:spTgt spid="17"/>
                                        </p:tgtEl>
                                      </p:cBhvr>
                                      <p:to x="100000" y="80000"/>
                                    </p:animScale>
                                    <p:animScale>
                                      <p:cBhvr>
                                        <p:cTn id="26" dur="166" decel="50000">
                                          <p:stCondLst>
                                            <p:cond delay="1338"/>
                                          </p:stCondLst>
                                        </p:cTn>
                                        <p:tgtEl>
                                          <p:spTgt spid="17"/>
                                        </p:tgtEl>
                                      </p:cBhvr>
                                      <p:to x="100000" y="100000"/>
                                    </p:animScale>
                                    <p:animScale>
                                      <p:cBhvr>
                                        <p:cTn id="27" dur="26">
                                          <p:stCondLst>
                                            <p:cond delay="1642"/>
                                          </p:stCondLst>
                                        </p:cTn>
                                        <p:tgtEl>
                                          <p:spTgt spid="17"/>
                                        </p:tgtEl>
                                      </p:cBhvr>
                                      <p:to x="100000" y="90000"/>
                                    </p:animScale>
                                    <p:animScale>
                                      <p:cBhvr>
                                        <p:cTn id="28" dur="166" decel="50000">
                                          <p:stCondLst>
                                            <p:cond delay="1668"/>
                                          </p:stCondLst>
                                        </p:cTn>
                                        <p:tgtEl>
                                          <p:spTgt spid="17"/>
                                        </p:tgtEl>
                                      </p:cBhvr>
                                      <p:to x="100000" y="100000"/>
                                    </p:animScale>
                                    <p:animScale>
                                      <p:cBhvr>
                                        <p:cTn id="29" dur="26">
                                          <p:stCondLst>
                                            <p:cond delay="1808"/>
                                          </p:stCondLst>
                                        </p:cTn>
                                        <p:tgtEl>
                                          <p:spTgt spid="17"/>
                                        </p:tgtEl>
                                      </p:cBhvr>
                                      <p:to x="100000" y="95000"/>
                                    </p:animScale>
                                    <p:animScale>
                                      <p:cBhvr>
                                        <p:cTn id="30" dur="166" decel="50000">
                                          <p:stCondLst>
                                            <p:cond delay="1834"/>
                                          </p:stCondLst>
                                        </p:cTn>
                                        <p:tgtEl>
                                          <p:spTgt spid="17"/>
                                        </p:tgtEl>
                                      </p:cBhvr>
                                      <p:to x="100000" y="100000"/>
                                    </p:animScale>
                                  </p:childTnLst>
                                </p:cTn>
                              </p:par>
                              <p:par>
                                <p:cTn id="31" presetID="26"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80">
                                          <p:stCondLst>
                                            <p:cond delay="0"/>
                                          </p:stCondLst>
                                        </p:cTn>
                                        <p:tgtEl>
                                          <p:spTgt spid="19"/>
                                        </p:tgtEl>
                                      </p:cBhvr>
                                    </p:animEffect>
                                    <p:anim calcmode="lin" valueType="num">
                                      <p:cBhvr>
                                        <p:cTn id="3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9" dur="26">
                                          <p:stCondLst>
                                            <p:cond delay="650"/>
                                          </p:stCondLst>
                                        </p:cTn>
                                        <p:tgtEl>
                                          <p:spTgt spid="19"/>
                                        </p:tgtEl>
                                      </p:cBhvr>
                                      <p:to x="100000" y="60000"/>
                                    </p:animScale>
                                    <p:animScale>
                                      <p:cBhvr>
                                        <p:cTn id="40" dur="166" decel="50000">
                                          <p:stCondLst>
                                            <p:cond delay="676"/>
                                          </p:stCondLst>
                                        </p:cTn>
                                        <p:tgtEl>
                                          <p:spTgt spid="19"/>
                                        </p:tgtEl>
                                      </p:cBhvr>
                                      <p:to x="100000" y="100000"/>
                                    </p:animScale>
                                    <p:animScale>
                                      <p:cBhvr>
                                        <p:cTn id="41" dur="26">
                                          <p:stCondLst>
                                            <p:cond delay="1312"/>
                                          </p:stCondLst>
                                        </p:cTn>
                                        <p:tgtEl>
                                          <p:spTgt spid="19"/>
                                        </p:tgtEl>
                                      </p:cBhvr>
                                      <p:to x="100000" y="80000"/>
                                    </p:animScale>
                                    <p:animScale>
                                      <p:cBhvr>
                                        <p:cTn id="42" dur="166" decel="50000">
                                          <p:stCondLst>
                                            <p:cond delay="1338"/>
                                          </p:stCondLst>
                                        </p:cTn>
                                        <p:tgtEl>
                                          <p:spTgt spid="19"/>
                                        </p:tgtEl>
                                      </p:cBhvr>
                                      <p:to x="100000" y="100000"/>
                                    </p:animScale>
                                    <p:animScale>
                                      <p:cBhvr>
                                        <p:cTn id="43" dur="26">
                                          <p:stCondLst>
                                            <p:cond delay="1642"/>
                                          </p:stCondLst>
                                        </p:cTn>
                                        <p:tgtEl>
                                          <p:spTgt spid="19"/>
                                        </p:tgtEl>
                                      </p:cBhvr>
                                      <p:to x="100000" y="90000"/>
                                    </p:animScale>
                                    <p:animScale>
                                      <p:cBhvr>
                                        <p:cTn id="44" dur="166" decel="50000">
                                          <p:stCondLst>
                                            <p:cond delay="1668"/>
                                          </p:stCondLst>
                                        </p:cTn>
                                        <p:tgtEl>
                                          <p:spTgt spid="19"/>
                                        </p:tgtEl>
                                      </p:cBhvr>
                                      <p:to x="100000" y="100000"/>
                                    </p:animScale>
                                    <p:animScale>
                                      <p:cBhvr>
                                        <p:cTn id="45" dur="26">
                                          <p:stCondLst>
                                            <p:cond delay="1808"/>
                                          </p:stCondLst>
                                        </p:cTn>
                                        <p:tgtEl>
                                          <p:spTgt spid="19"/>
                                        </p:tgtEl>
                                      </p:cBhvr>
                                      <p:to x="100000" y="95000"/>
                                    </p:animScale>
                                    <p:animScale>
                                      <p:cBhvr>
                                        <p:cTn id="46" dur="166" decel="50000">
                                          <p:stCondLst>
                                            <p:cond delay="1834"/>
                                          </p:stCondLst>
                                        </p:cTn>
                                        <p:tgtEl>
                                          <p:spTgt spid="19"/>
                                        </p:tgtEl>
                                      </p:cBhvr>
                                      <p:to x="100000" y="100000"/>
                                    </p:animScale>
                                  </p:childTnLst>
                                </p:cTn>
                              </p:par>
                              <p:par>
                                <p:cTn id="47" presetID="26"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80">
                                          <p:stCondLst>
                                            <p:cond delay="0"/>
                                          </p:stCondLst>
                                        </p:cTn>
                                        <p:tgtEl>
                                          <p:spTgt spid="20"/>
                                        </p:tgtEl>
                                      </p:cBhvr>
                                    </p:animEffect>
                                    <p:anim calcmode="lin" valueType="num">
                                      <p:cBhvr>
                                        <p:cTn id="5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55" dur="26">
                                          <p:stCondLst>
                                            <p:cond delay="650"/>
                                          </p:stCondLst>
                                        </p:cTn>
                                        <p:tgtEl>
                                          <p:spTgt spid="20"/>
                                        </p:tgtEl>
                                      </p:cBhvr>
                                      <p:to x="100000" y="60000"/>
                                    </p:animScale>
                                    <p:animScale>
                                      <p:cBhvr>
                                        <p:cTn id="56" dur="166" decel="50000">
                                          <p:stCondLst>
                                            <p:cond delay="676"/>
                                          </p:stCondLst>
                                        </p:cTn>
                                        <p:tgtEl>
                                          <p:spTgt spid="20"/>
                                        </p:tgtEl>
                                      </p:cBhvr>
                                      <p:to x="100000" y="100000"/>
                                    </p:animScale>
                                    <p:animScale>
                                      <p:cBhvr>
                                        <p:cTn id="57" dur="26">
                                          <p:stCondLst>
                                            <p:cond delay="1312"/>
                                          </p:stCondLst>
                                        </p:cTn>
                                        <p:tgtEl>
                                          <p:spTgt spid="20"/>
                                        </p:tgtEl>
                                      </p:cBhvr>
                                      <p:to x="100000" y="80000"/>
                                    </p:animScale>
                                    <p:animScale>
                                      <p:cBhvr>
                                        <p:cTn id="58" dur="166" decel="50000">
                                          <p:stCondLst>
                                            <p:cond delay="1338"/>
                                          </p:stCondLst>
                                        </p:cTn>
                                        <p:tgtEl>
                                          <p:spTgt spid="20"/>
                                        </p:tgtEl>
                                      </p:cBhvr>
                                      <p:to x="100000" y="100000"/>
                                    </p:animScale>
                                    <p:animScale>
                                      <p:cBhvr>
                                        <p:cTn id="59" dur="26">
                                          <p:stCondLst>
                                            <p:cond delay="1642"/>
                                          </p:stCondLst>
                                        </p:cTn>
                                        <p:tgtEl>
                                          <p:spTgt spid="20"/>
                                        </p:tgtEl>
                                      </p:cBhvr>
                                      <p:to x="100000" y="90000"/>
                                    </p:animScale>
                                    <p:animScale>
                                      <p:cBhvr>
                                        <p:cTn id="60" dur="166" decel="50000">
                                          <p:stCondLst>
                                            <p:cond delay="1668"/>
                                          </p:stCondLst>
                                        </p:cTn>
                                        <p:tgtEl>
                                          <p:spTgt spid="20"/>
                                        </p:tgtEl>
                                      </p:cBhvr>
                                      <p:to x="100000" y="100000"/>
                                    </p:animScale>
                                    <p:animScale>
                                      <p:cBhvr>
                                        <p:cTn id="61" dur="26">
                                          <p:stCondLst>
                                            <p:cond delay="1808"/>
                                          </p:stCondLst>
                                        </p:cTn>
                                        <p:tgtEl>
                                          <p:spTgt spid="20"/>
                                        </p:tgtEl>
                                      </p:cBhvr>
                                      <p:to x="100000" y="95000"/>
                                    </p:animScale>
                                    <p:animScale>
                                      <p:cBhvr>
                                        <p:cTn id="62" dur="166" decel="50000">
                                          <p:stCondLst>
                                            <p:cond delay="1834"/>
                                          </p:stCondLst>
                                        </p:cTn>
                                        <p:tgtEl>
                                          <p:spTgt spid="20"/>
                                        </p:tgtEl>
                                      </p:cBhvr>
                                      <p:to x="100000" y="100000"/>
                                    </p:animScale>
                                  </p:childTnLst>
                                </p:cTn>
                              </p:par>
                              <p:par>
                                <p:cTn id="63" presetID="26"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80">
                                          <p:stCondLst>
                                            <p:cond delay="0"/>
                                          </p:stCondLst>
                                        </p:cTn>
                                        <p:tgtEl>
                                          <p:spTgt spid="23"/>
                                        </p:tgtEl>
                                      </p:cBhvr>
                                    </p:animEffect>
                                    <p:anim calcmode="lin" valueType="num">
                                      <p:cBhvr>
                                        <p:cTn id="6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71" dur="26">
                                          <p:stCondLst>
                                            <p:cond delay="650"/>
                                          </p:stCondLst>
                                        </p:cTn>
                                        <p:tgtEl>
                                          <p:spTgt spid="23"/>
                                        </p:tgtEl>
                                      </p:cBhvr>
                                      <p:to x="100000" y="60000"/>
                                    </p:animScale>
                                    <p:animScale>
                                      <p:cBhvr>
                                        <p:cTn id="72" dur="166" decel="50000">
                                          <p:stCondLst>
                                            <p:cond delay="676"/>
                                          </p:stCondLst>
                                        </p:cTn>
                                        <p:tgtEl>
                                          <p:spTgt spid="23"/>
                                        </p:tgtEl>
                                      </p:cBhvr>
                                      <p:to x="100000" y="100000"/>
                                    </p:animScale>
                                    <p:animScale>
                                      <p:cBhvr>
                                        <p:cTn id="73" dur="26">
                                          <p:stCondLst>
                                            <p:cond delay="1312"/>
                                          </p:stCondLst>
                                        </p:cTn>
                                        <p:tgtEl>
                                          <p:spTgt spid="23"/>
                                        </p:tgtEl>
                                      </p:cBhvr>
                                      <p:to x="100000" y="80000"/>
                                    </p:animScale>
                                    <p:animScale>
                                      <p:cBhvr>
                                        <p:cTn id="74" dur="166" decel="50000">
                                          <p:stCondLst>
                                            <p:cond delay="1338"/>
                                          </p:stCondLst>
                                        </p:cTn>
                                        <p:tgtEl>
                                          <p:spTgt spid="23"/>
                                        </p:tgtEl>
                                      </p:cBhvr>
                                      <p:to x="100000" y="100000"/>
                                    </p:animScale>
                                    <p:animScale>
                                      <p:cBhvr>
                                        <p:cTn id="75" dur="26">
                                          <p:stCondLst>
                                            <p:cond delay="1642"/>
                                          </p:stCondLst>
                                        </p:cTn>
                                        <p:tgtEl>
                                          <p:spTgt spid="23"/>
                                        </p:tgtEl>
                                      </p:cBhvr>
                                      <p:to x="100000" y="90000"/>
                                    </p:animScale>
                                    <p:animScale>
                                      <p:cBhvr>
                                        <p:cTn id="76" dur="166" decel="50000">
                                          <p:stCondLst>
                                            <p:cond delay="1668"/>
                                          </p:stCondLst>
                                        </p:cTn>
                                        <p:tgtEl>
                                          <p:spTgt spid="23"/>
                                        </p:tgtEl>
                                      </p:cBhvr>
                                      <p:to x="100000" y="100000"/>
                                    </p:animScale>
                                    <p:animScale>
                                      <p:cBhvr>
                                        <p:cTn id="77" dur="26">
                                          <p:stCondLst>
                                            <p:cond delay="1808"/>
                                          </p:stCondLst>
                                        </p:cTn>
                                        <p:tgtEl>
                                          <p:spTgt spid="23"/>
                                        </p:tgtEl>
                                      </p:cBhvr>
                                      <p:to x="100000" y="95000"/>
                                    </p:animScale>
                                    <p:animScale>
                                      <p:cBhvr>
                                        <p:cTn id="78" dur="166" decel="50000">
                                          <p:stCondLst>
                                            <p:cond delay="1834"/>
                                          </p:stCondLst>
                                        </p:cTn>
                                        <p:tgtEl>
                                          <p:spTgt spid="23"/>
                                        </p:tgtEl>
                                      </p:cBhvr>
                                      <p:to x="100000" y="100000"/>
                                    </p:animScale>
                                  </p:childTnLst>
                                </p:cTn>
                              </p:par>
                              <p:par>
                                <p:cTn id="79" presetID="26"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80">
                                          <p:stCondLst>
                                            <p:cond delay="0"/>
                                          </p:stCondLst>
                                        </p:cTn>
                                        <p:tgtEl>
                                          <p:spTgt spid="22"/>
                                        </p:tgtEl>
                                      </p:cBhvr>
                                    </p:animEffect>
                                    <p:anim calcmode="lin" valueType="num">
                                      <p:cBhvr>
                                        <p:cTn id="8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87" dur="26">
                                          <p:stCondLst>
                                            <p:cond delay="650"/>
                                          </p:stCondLst>
                                        </p:cTn>
                                        <p:tgtEl>
                                          <p:spTgt spid="22"/>
                                        </p:tgtEl>
                                      </p:cBhvr>
                                      <p:to x="100000" y="60000"/>
                                    </p:animScale>
                                    <p:animScale>
                                      <p:cBhvr>
                                        <p:cTn id="88" dur="166" decel="50000">
                                          <p:stCondLst>
                                            <p:cond delay="676"/>
                                          </p:stCondLst>
                                        </p:cTn>
                                        <p:tgtEl>
                                          <p:spTgt spid="22"/>
                                        </p:tgtEl>
                                      </p:cBhvr>
                                      <p:to x="100000" y="100000"/>
                                    </p:animScale>
                                    <p:animScale>
                                      <p:cBhvr>
                                        <p:cTn id="89" dur="26">
                                          <p:stCondLst>
                                            <p:cond delay="1312"/>
                                          </p:stCondLst>
                                        </p:cTn>
                                        <p:tgtEl>
                                          <p:spTgt spid="22"/>
                                        </p:tgtEl>
                                      </p:cBhvr>
                                      <p:to x="100000" y="80000"/>
                                    </p:animScale>
                                    <p:animScale>
                                      <p:cBhvr>
                                        <p:cTn id="90" dur="166" decel="50000">
                                          <p:stCondLst>
                                            <p:cond delay="1338"/>
                                          </p:stCondLst>
                                        </p:cTn>
                                        <p:tgtEl>
                                          <p:spTgt spid="22"/>
                                        </p:tgtEl>
                                      </p:cBhvr>
                                      <p:to x="100000" y="100000"/>
                                    </p:animScale>
                                    <p:animScale>
                                      <p:cBhvr>
                                        <p:cTn id="91" dur="26">
                                          <p:stCondLst>
                                            <p:cond delay="1642"/>
                                          </p:stCondLst>
                                        </p:cTn>
                                        <p:tgtEl>
                                          <p:spTgt spid="22"/>
                                        </p:tgtEl>
                                      </p:cBhvr>
                                      <p:to x="100000" y="90000"/>
                                    </p:animScale>
                                    <p:animScale>
                                      <p:cBhvr>
                                        <p:cTn id="92" dur="166" decel="50000">
                                          <p:stCondLst>
                                            <p:cond delay="1668"/>
                                          </p:stCondLst>
                                        </p:cTn>
                                        <p:tgtEl>
                                          <p:spTgt spid="22"/>
                                        </p:tgtEl>
                                      </p:cBhvr>
                                      <p:to x="100000" y="100000"/>
                                    </p:animScale>
                                    <p:animScale>
                                      <p:cBhvr>
                                        <p:cTn id="93" dur="26">
                                          <p:stCondLst>
                                            <p:cond delay="1808"/>
                                          </p:stCondLst>
                                        </p:cTn>
                                        <p:tgtEl>
                                          <p:spTgt spid="22"/>
                                        </p:tgtEl>
                                      </p:cBhvr>
                                      <p:to x="100000" y="95000"/>
                                    </p:animScale>
                                    <p:animScale>
                                      <p:cBhvr>
                                        <p:cTn id="94" dur="166" decel="50000">
                                          <p:stCondLst>
                                            <p:cond delay="1834"/>
                                          </p:stCondLst>
                                        </p:cTn>
                                        <p:tgtEl>
                                          <p:spTgt spid="22"/>
                                        </p:tgtEl>
                                      </p:cBhvr>
                                      <p:to x="100000" y="100000"/>
                                    </p:animScale>
                                  </p:childTnLst>
                                </p:cTn>
                              </p:par>
                              <p:par>
                                <p:cTn id="95" presetID="26" presetClass="entr"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down)">
                                      <p:cBhvr>
                                        <p:cTn id="97" dur="580">
                                          <p:stCondLst>
                                            <p:cond delay="0"/>
                                          </p:stCondLst>
                                        </p:cTn>
                                        <p:tgtEl>
                                          <p:spTgt spid="21"/>
                                        </p:tgtEl>
                                      </p:cBhvr>
                                    </p:animEffect>
                                    <p:anim calcmode="lin" valueType="num">
                                      <p:cBhvr>
                                        <p:cTn id="9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03" dur="26">
                                          <p:stCondLst>
                                            <p:cond delay="650"/>
                                          </p:stCondLst>
                                        </p:cTn>
                                        <p:tgtEl>
                                          <p:spTgt spid="21"/>
                                        </p:tgtEl>
                                      </p:cBhvr>
                                      <p:to x="100000" y="60000"/>
                                    </p:animScale>
                                    <p:animScale>
                                      <p:cBhvr>
                                        <p:cTn id="104" dur="166" decel="50000">
                                          <p:stCondLst>
                                            <p:cond delay="676"/>
                                          </p:stCondLst>
                                        </p:cTn>
                                        <p:tgtEl>
                                          <p:spTgt spid="21"/>
                                        </p:tgtEl>
                                      </p:cBhvr>
                                      <p:to x="100000" y="100000"/>
                                    </p:animScale>
                                    <p:animScale>
                                      <p:cBhvr>
                                        <p:cTn id="105" dur="26">
                                          <p:stCondLst>
                                            <p:cond delay="1312"/>
                                          </p:stCondLst>
                                        </p:cTn>
                                        <p:tgtEl>
                                          <p:spTgt spid="21"/>
                                        </p:tgtEl>
                                      </p:cBhvr>
                                      <p:to x="100000" y="80000"/>
                                    </p:animScale>
                                    <p:animScale>
                                      <p:cBhvr>
                                        <p:cTn id="106" dur="166" decel="50000">
                                          <p:stCondLst>
                                            <p:cond delay="1338"/>
                                          </p:stCondLst>
                                        </p:cTn>
                                        <p:tgtEl>
                                          <p:spTgt spid="21"/>
                                        </p:tgtEl>
                                      </p:cBhvr>
                                      <p:to x="100000" y="100000"/>
                                    </p:animScale>
                                    <p:animScale>
                                      <p:cBhvr>
                                        <p:cTn id="107" dur="26">
                                          <p:stCondLst>
                                            <p:cond delay="1642"/>
                                          </p:stCondLst>
                                        </p:cTn>
                                        <p:tgtEl>
                                          <p:spTgt spid="21"/>
                                        </p:tgtEl>
                                      </p:cBhvr>
                                      <p:to x="100000" y="90000"/>
                                    </p:animScale>
                                    <p:animScale>
                                      <p:cBhvr>
                                        <p:cTn id="108" dur="166" decel="50000">
                                          <p:stCondLst>
                                            <p:cond delay="1668"/>
                                          </p:stCondLst>
                                        </p:cTn>
                                        <p:tgtEl>
                                          <p:spTgt spid="21"/>
                                        </p:tgtEl>
                                      </p:cBhvr>
                                      <p:to x="100000" y="100000"/>
                                    </p:animScale>
                                    <p:animScale>
                                      <p:cBhvr>
                                        <p:cTn id="109" dur="26">
                                          <p:stCondLst>
                                            <p:cond delay="1808"/>
                                          </p:stCondLst>
                                        </p:cTn>
                                        <p:tgtEl>
                                          <p:spTgt spid="21"/>
                                        </p:tgtEl>
                                      </p:cBhvr>
                                      <p:to x="100000" y="95000"/>
                                    </p:animScale>
                                    <p:animScale>
                                      <p:cBhvr>
                                        <p:cTn id="11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creussitededecines.e-monsite.com/medias/images/smiley-refg1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3068960"/>
            <a:ext cx="1944216" cy="19442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22964" y="1124744"/>
            <a:ext cx="3682419" cy="1569660"/>
          </a:xfrm>
          <a:prstGeom prst="rect">
            <a:avLst/>
          </a:prstGeom>
          <a:noFill/>
        </p:spPr>
        <p:txBody>
          <a:bodyPr wrap="none" lIns="91440" tIns="45720" rIns="91440" bIns="45720">
            <a:spAutoFit/>
          </a:bodyPr>
          <a:lstStyle/>
          <a:p>
            <a:pPr algn="ctr"/>
            <a:r>
              <a:rPr lang="en-US" sz="3200" b="1" spc="300" dirty="0" smtClean="0">
                <a:ln w="11430" cmpd="sng">
                  <a:solidFill>
                    <a:schemeClr val="accent1">
                      <a:tint val="10000"/>
                    </a:schemeClr>
                  </a:solidFill>
                  <a:prstDash val="solid"/>
                  <a:miter lim="800000"/>
                </a:ln>
                <a:effectLst>
                  <a:glow rad="45500">
                    <a:schemeClr val="accent1">
                      <a:satMod val="220000"/>
                      <a:alpha val="35000"/>
                    </a:schemeClr>
                  </a:glow>
                </a:effectLst>
              </a:rPr>
              <a:t>Not everybody </a:t>
            </a:r>
          </a:p>
          <a:p>
            <a:pPr algn="ctr"/>
            <a:r>
              <a:rPr lang="en-US" sz="3200" b="1" spc="300" dirty="0" smtClean="0">
                <a:ln w="11430" cmpd="sng">
                  <a:solidFill>
                    <a:schemeClr val="accent1">
                      <a:tint val="10000"/>
                    </a:schemeClr>
                  </a:solidFill>
                  <a:prstDash val="solid"/>
                  <a:miter lim="800000"/>
                </a:ln>
                <a:effectLst>
                  <a:glow rad="45500">
                    <a:schemeClr val="accent1">
                      <a:satMod val="220000"/>
                      <a:alpha val="35000"/>
                    </a:schemeClr>
                  </a:glow>
                </a:effectLst>
              </a:rPr>
              <a:t>would use</a:t>
            </a:r>
          </a:p>
          <a:p>
            <a:pPr algn="ctr"/>
            <a:r>
              <a:rPr lang="en-US" sz="3200" b="1" spc="300" dirty="0" smtClean="0">
                <a:ln w="11430" cmpd="sng">
                  <a:solidFill>
                    <a:schemeClr val="accent1">
                      <a:tint val="10000"/>
                    </a:schemeClr>
                  </a:solidFill>
                  <a:prstDash val="solid"/>
                  <a:miter lim="800000"/>
                </a:ln>
                <a:effectLst>
                  <a:glow rad="45500">
                    <a:schemeClr val="accent1">
                      <a:satMod val="220000"/>
                      <a:alpha val="35000"/>
                    </a:schemeClr>
                  </a:glow>
                </a:effectLst>
              </a:rPr>
              <a:t>MATLAB</a:t>
            </a:r>
            <a:endParaRPr lang="en-US" sz="3200" b="1" cap="none" spc="300" dirty="0">
              <a:ln w="11430" cmpd="sng">
                <a:solidFill>
                  <a:schemeClr val="accent1">
                    <a:tint val="10000"/>
                  </a:schemeClr>
                </a:solidFill>
                <a:prstDash val="solid"/>
                <a:miter lim="800000"/>
              </a:ln>
              <a:effectLst>
                <a:glow rad="45500">
                  <a:schemeClr val="accent1">
                    <a:satMod val="220000"/>
                    <a:alpha val="35000"/>
                  </a:schemeClr>
                </a:glow>
              </a:effectLst>
            </a:endParaRPr>
          </a:p>
        </p:txBody>
      </p:sp>
    </p:spTree>
    <p:extLst>
      <p:ext uri="{BB962C8B-B14F-4D97-AF65-F5344CB8AC3E}">
        <p14:creationId xmlns:p14="http://schemas.microsoft.com/office/powerpoint/2010/main" val="421445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1885" y="1268760"/>
            <a:ext cx="7284366" cy="1569660"/>
          </a:xfrm>
          <a:prstGeom prst="rect">
            <a:avLst/>
          </a:prstGeom>
          <a:noFill/>
        </p:spPr>
        <p:txBody>
          <a:bodyPr wrap="none" lIns="91440" tIns="45720" rIns="91440" bIns="45720">
            <a:spAutoFit/>
          </a:bodyPr>
          <a:lstStyle/>
          <a:p>
            <a:pPr algn="ctr"/>
            <a:r>
              <a:rPr lang="en-US" sz="3200" b="1" spc="300" dirty="0" smtClean="0">
                <a:ln w="11430" cmpd="sng">
                  <a:solidFill>
                    <a:schemeClr val="accent1">
                      <a:tint val="10000"/>
                    </a:schemeClr>
                  </a:solidFill>
                  <a:prstDash val="solid"/>
                  <a:miter lim="800000"/>
                </a:ln>
                <a:effectLst>
                  <a:glow rad="45500">
                    <a:schemeClr val="accent1">
                      <a:satMod val="220000"/>
                      <a:alpha val="35000"/>
                    </a:schemeClr>
                  </a:glow>
                </a:effectLst>
              </a:rPr>
              <a:t>In an innovative e</a:t>
            </a:r>
            <a:r>
              <a:rPr lang="en-US" sz="3200" b="1" cap="none" spc="300" dirty="0" smtClean="0">
                <a:ln w="11430" cmpd="sng">
                  <a:solidFill>
                    <a:schemeClr val="accent1">
                      <a:tint val="10000"/>
                    </a:schemeClr>
                  </a:solidFill>
                  <a:prstDash val="solid"/>
                  <a:miter lim="800000"/>
                </a:ln>
                <a:effectLst>
                  <a:glow rad="45500">
                    <a:schemeClr val="accent1">
                      <a:satMod val="220000"/>
                      <a:alpha val="35000"/>
                    </a:schemeClr>
                  </a:glow>
                </a:effectLst>
              </a:rPr>
              <a:t>nterprise,</a:t>
            </a:r>
          </a:p>
          <a:p>
            <a:pPr algn="ctr"/>
            <a:r>
              <a:rPr lang="en-US" sz="3200" b="1" cap="none" spc="300" dirty="0" smtClean="0">
                <a:ln w="11430" cmpd="sng">
                  <a:solidFill>
                    <a:schemeClr val="accent1">
                      <a:tint val="10000"/>
                    </a:schemeClr>
                  </a:solidFill>
                  <a:prstDash val="solid"/>
                  <a:miter lim="800000"/>
                </a:ln>
                <a:effectLst>
                  <a:glow rad="45500">
                    <a:schemeClr val="accent1">
                      <a:satMod val="220000"/>
                      <a:alpha val="35000"/>
                    </a:schemeClr>
                  </a:glow>
                </a:effectLst>
              </a:rPr>
              <a:t> each one should have access </a:t>
            </a:r>
          </a:p>
          <a:p>
            <a:pPr algn="ctr"/>
            <a:r>
              <a:rPr lang="en-US" sz="3200" b="1" spc="300" dirty="0">
                <a:ln w="11430" cmpd="sng">
                  <a:solidFill>
                    <a:schemeClr val="accent1">
                      <a:tint val="10000"/>
                    </a:schemeClr>
                  </a:solidFill>
                  <a:prstDash val="solid"/>
                  <a:miter lim="800000"/>
                </a:ln>
                <a:effectLst>
                  <a:glow rad="45500">
                    <a:schemeClr val="accent1">
                      <a:satMod val="220000"/>
                      <a:alpha val="35000"/>
                    </a:schemeClr>
                  </a:glow>
                </a:effectLst>
              </a:rPr>
              <a:t>t</a:t>
            </a:r>
            <a:r>
              <a:rPr lang="en-US" sz="3200" b="1" cap="none" spc="300" dirty="0" smtClean="0">
                <a:ln w="11430" cmpd="sng">
                  <a:solidFill>
                    <a:schemeClr val="accent1">
                      <a:tint val="10000"/>
                    </a:schemeClr>
                  </a:solidFill>
                  <a:prstDash val="solid"/>
                  <a:miter lim="800000"/>
                </a:ln>
                <a:effectLst>
                  <a:glow rad="45500">
                    <a:schemeClr val="accent1">
                      <a:satMod val="220000"/>
                      <a:alpha val="35000"/>
                    </a:schemeClr>
                  </a:glow>
                </a:effectLst>
              </a:rPr>
              <a:t>o MATLAB based applications</a:t>
            </a:r>
            <a:endParaRPr lang="en-US" sz="3200" b="1" cap="none" spc="300" dirty="0">
              <a:ln w="11430" cmpd="sng">
                <a:solidFill>
                  <a:schemeClr val="accent1">
                    <a:tint val="10000"/>
                  </a:schemeClr>
                </a:solidFill>
                <a:prstDash val="solid"/>
                <a:miter lim="800000"/>
              </a:ln>
              <a:effectLst>
                <a:glow rad="45500">
                  <a:schemeClr val="accent1">
                    <a:satMod val="220000"/>
                    <a:alpha val="35000"/>
                  </a:schemeClr>
                </a:glow>
              </a:effectLst>
            </a:endParaRPr>
          </a:p>
        </p:txBody>
      </p:sp>
      <p:pic>
        <p:nvPicPr>
          <p:cNvPr id="2056" name="Picture 8" descr="http://stickeramoi.com/3370-3292-large/autocollant-smiley-cont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35699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6"/>
                                        </p:tgtEl>
                                        <p:attrNameLst>
                                          <p:attrName>style.visibility</p:attrName>
                                        </p:attrNameLst>
                                      </p:cBhvr>
                                      <p:to>
                                        <p:strVal val="visible"/>
                                      </p:to>
                                    </p:set>
                                    <p:anim calcmode="lin" valueType="num">
                                      <p:cBhvr additive="base">
                                        <p:cTn id="13" dur="500" fill="hold"/>
                                        <p:tgtEl>
                                          <p:spTgt spid="2056"/>
                                        </p:tgtEl>
                                        <p:attrNameLst>
                                          <p:attrName>ppt_x</p:attrName>
                                        </p:attrNameLst>
                                      </p:cBhvr>
                                      <p:tavLst>
                                        <p:tav tm="0">
                                          <p:val>
                                            <p:strVal val="#ppt_x"/>
                                          </p:val>
                                        </p:tav>
                                        <p:tav tm="100000">
                                          <p:val>
                                            <p:strVal val="#ppt_x"/>
                                          </p:val>
                                        </p:tav>
                                      </p:tavLst>
                                    </p:anim>
                                    <p:anim calcmode="lin" valueType="num">
                                      <p:cBhvr additive="base">
                                        <p:cTn id="1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1600" y="1412776"/>
            <a:ext cx="7212690" cy="3939540"/>
          </a:xfrm>
          <a:prstGeom prst="rect">
            <a:avLst/>
          </a:prstGeom>
          <a:noFill/>
        </p:spPr>
        <p:txBody>
          <a:bodyPr wrap="square" lIns="91440" tIns="45720" rIns="91440" bIns="45720">
            <a:spAutoFit/>
          </a:bodyPr>
          <a:lstStyle/>
          <a:p>
            <a:pPr algn="ctr"/>
            <a:r>
              <a:rPr lang="en-US" sz="5000" b="1" spc="300" dirty="0" smtClean="0">
                <a:ln w="11430" cmpd="sng">
                  <a:solidFill>
                    <a:schemeClr val="accent1">
                      <a:tint val="10000"/>
                    </a:schemeClr>
                  </a:solidFill>
                  <a:prstDash val="solid"/>
                  <a:miter lim="800000"/>
                </a:ln>
                <a:effectLst>
                  <a:glow rad="45500">
                    <a:schemeClr val="accent1">
                      <a:satMod val="220000"/>
                      <a:alpha val="35000"/>
                    </a:schemeClr>
                  </a:glow>
                </a:effectLst>
              </a:rPr>
              <a:t>Share </a:t>
            </a:r>
          </a:p>
          <a:p>
            <a:pPr algn="ctr"/>
            <a:r>
              <a:rPr lang="en-US" sz="5000" b="1" spc="300" dirty="0" smtClean="0">
                <a:ln w="11430" cmpd="sng">
                  <a:solidFill>
                    <a:schemeClr val="accent1">
                      <a:tint val="10000"/>
                    </a:schemeClr>
                  </a:solidFill>
                  <a:prstDash val="solid"/>
                  <a:miter lim="800000"/>
                </a:ln>
                <a:effectLst>
                  <a:glow rad="45500">
                    <a:schemeClr val="accent1">
                      <a:satMod val="220000"/>
                      <a:alpha val="35000"/>
                    </a:schemeClr>
                  </a:glow>
                </a:effectLst>
              </a:rPr>
              <a:t>your MATLAB algorithms within your enterprise ecosystem</a:t>
            </a:r>
            <a:endParaRPr lang="en-US" sz="5000" b="1" cap="none" spc="300" dirty="0">
              <a:ln w="11430" cmpd="sng">
                <a:solidFill>
                  <a:schemeClr val="accent1">
                    <a:tint val="10000"/>
                  </a:schemeClr>
                </a:solidFill>
                <a:prstDash val="solid"/>
                <a:miter lim="800000"/>
              </a:ln>
              <a:effectLst>
                <a:glow rad="45500">
                  <a:schemeClr val="accent1">
                    <a:satMod val="220000"/>
                    <a:alpha val="35000"/>
                  </a:schemeClr>
                </a:glow>
              </a:effectLst>
            </a:endParaRPr>
          </a:p>
        </p:txBody>
      </p:sp>
    </p:spTree>
    <p:extLst>
      <p:ext uri="{BB962C8B-B14F-4D97-AF65-F5344CB8AC3E}">
        <p14:creationId xmlns:p14="http://schemas.microsoft.com/office/powerpoint/2010/main" val="303055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816" y="1131425"/>
            <a:ext cx="5552480" cy="503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8721" y="4515801"/>
            <a:ext cx="627171" cy="64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2047" y="3147649"/>
            <a:ext cx="647074" cy="63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0809" y="1995521"/>
            <a:ext cx="1238196" cy="251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0809" y="2355561"/>
            <a:ext cx="1191609" cy="23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3178" y="1368952"/>
            <a:ext cx="1357511" cy="842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0144" y="4532569"/>
            <a:ext cx="964547" cy="341120"/>
          </a:xfrm>
          <a:prstGeom prst="rect">
            <a:avLst/>
          </a:prstGeom>
          <a:noFill/>
          <a:ln>
            <a:noFill/>
          </a:ln>
          <a:effectLst/>
        </p:spPr>
      </p:pic>
    </p:spTree>
    <p:extLst>
      <p:ext uri="{BB962C8B-B14F-4D97-AF65-F5344CB8AC3E}">
        <p14:creationId xmlns:p14="http://schemas.microsoft.com/office/powerpoint/2010/main" val="1642089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nodeType="withEffect">
                                  <p:stCondLst>
                                    <p:cond delay="0"/>
                                  </p:stCondLst>
                                  <p:childTnLst>
                                    <p:set>
                                      <p:cBhvr>
                                        <p:cTn id="12" dur="1" fill="hold">
                                          <p:stCondLst>
                                            <p:cond delay="0"/>
                                          </p:stCondLst>
                                        </p:cTn>
                                        <p:tgtEl>
                                          <p:spTgt spid="1031"/>
                                        </p:tgtEl>
                                        <p:attrNameLst>
                                          <p:attrName>style.visibility</p:attrName>
                                        </p:attrNameLst>
                                      </p:cBhvr>
                                      <p:to>
                                        <p:strVal val="visible"/>
                                      </p:to>
                                    </p:set>
                                    <p:animEffect transition="in" filter="fade">
                                      <p:cBhvr>
                                        <p:cTn id="13" dur="500"/>
                                        <p:tgtEl>
                                          <p:spTgt spid="1031"/>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par>
                                <p:cTn id="17" presetID="10"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500"/>
                                        <p:tgtEl>
                                          <p:spTgt spid="1034"/>
                                        </p:tgtEl>
                                      </p:cBhvr>
                                    </p:animEffect>
                                  </p:childTnLst>
                                </p:cTn>
                              </p:par>
                              <p:par>
                                <p:cTn id="20" presetID="10" presetClass="entr" presetSubtype="0" fill="hold" nodeType="with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040" y="1923513"/>
            <a:ext cx="5552480" cy="503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74945" y="5307889"/>
            <a:ext cx="627171" cy="64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28271" y="3939737"/>
            <a:ext cx="647074" cy="63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7033" y="2787609"/>
            <a:ext cx="1238196" cy="251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7033" y="3147649"/>
            <a:ext cx="1191609" cy="23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9402" y="2161040"/>
            <a:ext cx="1357511" cy="842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6368" y="5324657"/>
            <a:ext cx="964547" cy="341120"/>
          </a:xfrm>
          <a:prstGeom prst="rect">
            <a:avLst/>
          </a:prstGeom>
          <a:noFill/>
          <a:ln>
            <a:noFill/>
          </a:ln>
          <a:effectLst/>
        </p:spPr>
      </p:pic>
      <p:sp>
        <p:nvSpPr>
          <p:cNvPr id="9" name="Content Placeholder 2"/>
          <p:cNvSpPr>
            <a:spLocks noGrp="1"/>
          </p:cNvSpPr>
          <p:nvPr>
            <p:ph idx="1"/>
          </p:nvPr>
        </p:nvSpPr>
        <p:spPr>
          <a:xfrm>
            <a:off x="280978" y="980728"/>
            <a:ext cx="6883310" cy="5251194"/>
          </a:xfrm>
        </p:spPr>
        <p:txBody>
          <a:bodyPr/>
          <a:lstStyle/>
          <a:p>
            <a:r>
              <a:rPr lang="en-US" sz="2800" dirty="0"/>
              <a:t>Directly deploy </a:t>
            </a:r>
            <a:r>
              <a:rPr lang="en-US" sz="2800" dirty="0" smtClean="0"/>
              <a:t>MATLAB </a:t>
            </a:r>
            <a:r>
              <a:rPr lang="en-US" sz="2800" dirty="0"/>
              <a:t>programs into </a:t>
            </a:r>
            <a:r>
              <a:rPr lang="en-US" sz="2800" dirty="0" smtClean="0"/>
              <a:t>production</a:t>
            </a:r>
          </a:p>
          <a:p>
            <a:pPr lvl="1"/>
            <a:endParaRPr lang="en-US" sz="2800" dirty="0" smtClean="0"/>
          </a:p>
          <a:p>
            <a:pPr lvl="1"/>
            <a:endParaRPr lang="en-US" sz="2800" dirty="0" smtClean="0"/>
          </a:p>
          <a:p>
            <a:pPr marL="457200" lvl="1" indent="0">
              <a:buNone/>
            </a:pPr>
            <a:endParaRPr lang="en-US" sz="2800" dirty="0"/>
          </a:p>
          <a:p>
            <a:r>
              <a:rPr lang="en-US" sz="2800" dirty="0" smtClean="0"/>
              <a:t>Scalable &amp; reliable</a:t>
            </a:r>
          </a:p>
          <a:p>
            <a:pPr lvl="1"/>
            <a:endParaRPr lang="en-US" sz="2800" dirty="0" smtClean="0"/>
          </a:p>
          <a:p>
            <a:pPr lvl="1"/>
            <a:endParaRPr lang="en-US" sz="2800" dirty="0" smtClean="0"/>
          </a:p>
          <a:p>
            <a:pPr lvl="1"/>
            <a:endParaRPr lang="en-US" sz="2800" dirty="0"/>
          </a:p>
          <a:p>
            <a:r>
              <a:rPr lang="en-US" sz="2800" dirty="0" smtClean="0"/>
              <a:t>Lightweight client</a:t>
            </a:r>
          </a:p>
        </p:txBody>
      </p:sp>
      <p:sp>
        <p:nvSpPr>
          <p:cNvPr id="10" name="Title 2"/>
          <p:cNvSpPr>
            <a:spLocks noGrp="1"/>
          </p:cNvSpPr>
          <p:nvPr>
            <p:ph type="title"/>
          </p:nvPr>
        </p:nvSpPr>
        <p:spPr>
          <a:xfrm>
            <a:off x="251520" y="260648"/>
            <a:ext cx="8077200" cy="990600"/>
          </a:xfrm>
        </p:spPr>
        <p:txBody>
          <a:bodyPr/>
          <a:lstStyle/>
          <a:p>
            <a:r>
              <a:rPr lang="en-US" dirty="0" smtClean="0"/>
              <a:t>MATLAB Production Server</a:t>
            </a:r>
            <a:endParaRPr lang="en-US" dirty="0"/>
          </a:p>
        </p:txBody>
      </p:sp>
    </p:spTree>
    <p:extLst>
      <p:ext uri="{BB962C8B-B14F-4D97-AF65-F5344CB8AC3E}">
        <p14:creationId xmlns:p14="http://schemas.microsoft.com/office/powerpoint/2010/main" val="5055624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nodeType="withEffect">
                                  <p:stCondLst>
                                    <p:cond delay="0"/>
                                  </p:stCondLst>
                                  <p:childTnLst>
                                    <p:set>
                                      <p:cBhvr>
                                        <p:cTn id="12" dur="1" fill="hold">
                                          <p:stCondLst>
                                            <p:cond delay="0"/>
                                          </p:stCondLst>
                                        </p:cTn>
                                        <p:tgtEl>
                                          <p:spTgt spid="1031"/>
                                        </p:tgtEl>
                                        <p:attrNameLst>
                                          <p:attrName>style.visibility</p:attrName>
                                        </p:attrNameLst>
                                      </p:cBhvr>
                                      <p:to>
                                        <p:strVal val="visible"/>
                                      </p:to>
                                    </p:set>
                                    <p:animEffect transition="in" filter="fade">
                                      <p:cBhvr>
                                        <p:cTn id="13" dur="500"/>
                                        <p:tgtEl>
                                          <p:spTgt spid="1031"/>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par>
                                <p:cTn id="17" presetID="10"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500"/>
                                        <p:tgtEl>
                                          <p:spTgt spid="1034"/>
                                        </p:tgtEl>
                                      </p:cBhvr>
                                    </p:animEffect>
                                  </p:childTnLst>
                                </p:cTn>
                              </p:par>
                              <p:par>
                                <p:cTn id="20" presetID="10" presetClass="entr" presetSubtype="0" fill="hold" nodeType="with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0320" y="1496695"/>
            <a:ext cx="3886200" cy="19323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2" name="Rectangle 2"/>
          <p:cNvSpPr>
            <a:spLocks noGrp="1" noChangeArrowheads="1"/>
          </p:cNvSpPr>
          <p:nvPr>
            <p:ph type="title"/>
          </p:nvPr>
        </p:nvSpPr>
        <p:spPr>
          <a:xfrm>
            <a:off x="457200" y="457200"/>
            <a:ext cx="8077200" cy="667544"/>
          </a:xfrm>
        </p:spPr>
        <p:txBody>
          <a:bodyPr/>
          <a:lstStyle/>
          <a:p>
            <a:r>
              <a:rPr lang="en-US" dirty="0" smtClean="0"/>
              <a:t>Enterprise Applications</a:t>
            </a:r>
            <a:r>
              <a:rPr lang="en-US" sz="2800" dirty="0" smtClean="0"/>
              <a:t/>
            </a:r>
            <a:br>
              <a:rPr lang="en-US" sz="2800" dirty="0" smtClean="0"/>
            </a:br>
            <a:endParaRPr lang="en-US" sz="2600" i="1" dirty="0" smtClean="0">
              <a:solidFill>
                <a:schemeClr val="tx1"/>
              </a:solidFill>
            </a:endParaRPr>
          </a:p>
        </p:txBody>
      </p:sp>
      <p:sp>
        <p:nvSpPr>
          <p:cNvPr id="5" name="Rectangle 4"/>
          <p:cNvSpPr/>
          <p:nvPr/>
        </p:nvSpPr>
        <p:spPr>
          <a:xfrm>
            <a:off x="1219200" y="2721461"/>
            <a:ext cx="4724400" cy="790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7"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9520" y="2462847"/>
            <a:ext cx="3452750" cy="2590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2721461"/>
            <a:ext cx="2672613" cy="36356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matlab_conf_june_2013.avi">
            <a:hlinkClick r:id="" action="ppaction://media"/>
          </p:cNvPr>
          <p:cNvPicPr>
            <a:picLocks noChangeAspect="1"/>
          </p:cNvPicPr>
          <p:nvPr>
            <a:videoFile r:link="rId1"/>
            <p:extLst>
              <p:ext uri="{DAA4B4D4-6D71-4841-9C94-3DE7FCFB9230}">
                <p14:media xmlns:p14="http://schemas.microsoft.com/office/powerpoint/2010/main" r:embed="rId2">
                  <p14:trim st="15777.5664"/>
                </p14:media>
              </p:ext>
            </p:extLst>
          </p:nvPr>
        </p:nvPicPr>
        <p:blipFill>
          <a:blip r:embed="rId8"/>
          <a:stretch>
            <a:fillRect/>
          </a:stretch>
        </p:blipFill>
        <p:spPr>
          <a:xfrm>
            <a:off x="6441706" y="1124744"/>
            <a:ext cx="1567032" cy="1175274"/>
          </a:xfrm>
          <a:prstGeom prst="rect">
            <a:avLst/>
          </a:prstGeom>
        </p:spPr>
      </p:pic>
    </p:spTree>
    <p:extLst>
      <p:ext uri="{BB962C8B-B14F-4D97-AF65-F5344CB8AC3E}">
        <p14:creationId xmlns:p14="http://schemas.microsoft.com/office/powerpoint/2010/main" val="383214226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mute="1">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812611" y="4466718"/>
            <a:ext cx="1407523" cy="1112759"/>
            <a:chOff x="5640323" y="4697291"/>
            <a:chExt cx="1882071" cy="1693309"/>
          </a:xfrm>
        </p:grpSpPr>
        <p:grpSp>
          <p:nvGrpSpPr>
            <p:cNvPr id="18" name="Group 17"/>
            <p:cNvGrpSpPr/>
            <p:nvPr/>
          </p:nvGrpSpPr>
          <p:grpSpPr>
            <a:xfrm>
              <a:off x="5640323" y="4697291"/>
              <a:ext cx="1882071" cy="1693309"/>
              <a:chOff x="4559429" y="4030145"/>
              <a:chExt cx="1882071" cy="1693309"/>
            </a:xfrm>
          </p:grpSpPr>
          <p:pic>
            <p:nvPicPr>
              <p:cNvPr id="2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18"/>
            <p:cNvPicPr>
              <a:picLocks noChangeAspect="1" noChangeArrowheads="1"/>
            </p:cNvPicPr>
            <p:nvPr/>
          </p:nvPicPr>
          <p:blipFill>
            <a:blip r:embed="rId5"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1688" y="2836277"/>
            <a:ext cx="1127446" cy="1067757"/>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4976" y="2626757"/>
            <a:ext cx="722054" cy="826134"/>
          </a:xfrm>
          <a:prstGeom prst="rect">
            <a:avLst/>
          </a:prstGeom>
        </p:spPr>
      </p:pic>
      <p:cxnSp>
        <p:nvCxnSpPr>
          <p:cNvPr id="9" name="Straight Arrow Connector 8"/>
          <p:cNvCxnSpPr/>
          <p:nvPr/>
        </p:nvCxnSpPr>
        <p:spPr>
          <a:xfrm>
            <a:off x="5274976" y="2793831"/>
            <a:ext cx="2353889" cy="1947446"/>
          </a:xfrm>
          <a:prstGeom prst="straightConnector1">
            <a:avLst/>
          </a:prstGeom>
          <a:ln w="133350">
            <a:solidFill>
              <a:srgbClr val="024C84"/>
            </a:solidFill>
            <a:headEnd type="stealth"/>
            <a:tailEnd type="stealth" w="sm" len="sm"/>
          </a:ln>
          <a:scene3d>
            <a:camera prst="perspectiveHeroicExtremeLeftFacing" fov="6600000">
              <a:rot lat="18585902" lon="2781091" rev="18895811"/>
            </a:camera>
            <a:lightRig rig="threePt" dir="t"/>
          </a:scene3d>
          <a:sp3d extrusionH="63500">
            <a:extrusionClr>
              <a:schemeClr val="tx1"/>
            </a:extrusionClr>
          </a:sp3d>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18176" y="3674477"/>
            <a:ext cx="963958" cy="928968"/>
            <a:chOff x="5957694" y="3558841"/>
            <a:chExt cx="1415659" cy="1273676"/>
          </a:xfrm>
        </p:grpSpPr>
        <p:grpSp>
          <p:nvGrpSpPr>
            <p:cNvPr id="11" name="Group 10"/>
            <p:cNvGrpSpPr/>
            <p:nvPr/>
          </p:nvGrpSpPr>
          <p:grpSpPr>
            <a:xfrm>
              <a:off x="5957694" y="3558841"/>
              <a:ext cx="1415659" cy="1273676"/>
              <a:chOff x="4876800" y="2891695"/>
              <a:chExt cx="1415659" cy="1273676"/>
            </a:xfrm>
          </p:grpSpPr>
          <p:pic>
            <p:nvPicPr>
              <p:cNvPr id="1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800" y="2891695"/>
                <a:ext cx="1415659" cy="127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56849" y="3511550"/>
                <a:ext cx="717551" cy="428595"/>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11"/>
            <p:cNvPicPr>
              <a:picLocks noChangeAspect="1" noChangeArrowheads="1"/>
            </p:cNvPicPr>
            <p:nvPr/>
          </p:nvPicPr>
          <p:blipFill>
            <a:blip r:embed="rId5" cstate="print"/>
            <a:srcRect/>
            <a:stretch>
              <a:fillRect/>
            </a:stretch>
          </p:blipFill>
          <p:spPr bwMode="auto">
            <a:xfrm>
              <a:off x="6324601" y="4178697"/>
              <a:ext cx="730694" cy="428594"/>
            </a:xfrm>
            <a:prstGeom prst="rect">
              <a:avLst/>
            </a:prstGeom>
            <a:noFill/>
            <a:ln w="9525">
              <a:solidFill>
                <a:schemeClr val="accent2"/>
              </a:solidFill>
              <a:miter lim="800000"/>
              <a:headEnd/>
              <a:tailEnd/>
            </a:ln>
            <a:scene3d>
              <a:camera prst="isometricRightUp"/>
              <a:lightRig rig="threePt" dir="t"/>
            </a:scene3d>
          </p:spPr>
        </p:pic>
      </p:grpSp>
      <p:cxnSp>
        <p:nvCxnSpPr>
          <p:cNvPr id="16" name="Straight Arrow Connector 15"/>
          <p:cNvCxnSpPr/>
          <p:nvPr/>
        </p:nvCxnSpPr>
        <p:spPr>
          <a:xfrm>
            <a:off x="6045788" y="3071267"/>
            <a:ext cx="802746" cy="0"/>
          </a:xfrm>
          <a:prstGeom prst="straightConnector1">
            <a:avLst/>
          </a:prstGeom>
          <a:ln w="133350">
            <a:solidFill>
              <a:srgbClr val="024C84"/>
            </a:solidFill>
            <a:headEnd type="stealth"/>
            <a:tailEnd type="stealth" w="sm" len="sm"/>
          </a:ln>
          <a:scene3d>
            <a:camera prst="perspectiveHeroicExtremeLeftFacing" fov="6600000">
              <a:rot lat="18585902" lon="2781091" rev="18895811"/>
            </a:camera>
            <a:lightRig rig="threePt" dir="t"/>
          </a:scene3d>
          <a:sp3d extrusionH="63500">
            <a:extrusionClr>
              <a:schemeClr val="tx1"/>
            </a:extrusionClr>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511927" y="3674477"/>
            <a:ext cx="1012497" cy="370026"/>
          </a:xfrm>
          <a:prstGeom prst="straightConnector1">
            <a:avLst/>
          </a:prstGeom>
          <a:ln w="133350">
            <a:solidFill>
              <a:srgbClr val="024C84"/>
            </a:solidFill>
            <a:headEnd type="stealth"/>
            <a:tailEnd type="stealth" w="sm" len="sm"/>
          </a:ln>
          <a:scene3d>
            <a:camera prst="perspectiveHeroicExtremeLeftFacing" fov="6600000">
              <a:rot lat="18585902" lon="2781091" rev="18895811"/>
            </a:camera>
            <a:lightRig rig="threePt" dir="t"/>
          </a:scene3d>
          <a:sp3d extrusionH="63500">
            <a:extrusionClr>
              <a:schemeClr val="tx1"/>
            </a:extrusionClr>
          </a:sp3d>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857934" y="4512677"/>
            <a:ext cx="1171490" cy="1162308"/>
            <a:chOff x="5640323" y="4697291"/>
            <a:chExt cx="1882071" cy="1693309"/>
          </a:xfrm>
        </p:grpSpPr>
        <p:grpSp>
          <p:nvGrpSpPr>
            <p:cNvPr id="25" name="Group 24"/>
            <p:cNvGrpSpPr/>
            <p:nvPr/>
          </p:nvGrpSpPr>
          <p:grpSpPr>
            <a:xfrm>
              <a:off x="5640323" y="4697291"/>
              <a:ext cx="1882071" cy="1693309"/>
              <a:chOff x="4559429" y="4030145"/>
              <a:chExt cx="1882071" cy="1693309"/>
            </a:xfrm>
          </p:grpSpPr>
          <p:pic>
            <p:nvPicPr>
              <p:cNvPr id="2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6" name="Picture 25"/>
            <p:cNvPicPr>
              <a:picLocks noChangeAspect="1" noChangeArrowheads="1"/>
            </p:cNvPicPr>
            <p:nvPr/>
          </p:nvPicPr>
          <p:blipFill>
            <a:blip r:embed="rId5"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cxnSp>
        <p:nvCxnSpPr>
          <p:cNvPr id="29" name="Straight Arrow Connector 28"/>
          <p:cNvCxnSpPr/>
          <p:nvPr/>
        </p:nvCxnSpPr>
        <p:spPr>
          <a:xfrm>
            <a:off x="5172134" y="2912477"/>
            <a:ext cx="1676400" cy="2042066"/>
          </a:xfrm>
          <a:prstGeom prst="straightConnector1">
            <a:avLst/>
          </a:prstGeom>
          <a:ln w="133350">
            <a:solidFill>
              <a:srgbClr val="024C84"/>
            </a:solidFill>
            <a:headEnd type="stealth"/>
            <a:tailEnd type="stealth" w="sm" len="sm"/>
          </a:ln>
          <a:scene3d>
            <a:camera prst="perspectiveHeroicExtremeLeftFacing" fov="6600000">
              <a:rot lat="18585902" lon="2781091" rev="18895811"/>
            </a:camera>
            <a:lightRig rig="threePt" dir="t"/>
          </a:scene3d>
          <a:sp3d extrusionH="63500">
            <a:extrusionClr>
              <a:schemeClr val="tx1"/>
            </a:extrusionClr>
          </a:sp3d>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876800" y="2286000"/>
            <a:ext cx="3187391" cy="338554"/>
          </a:xfrm>
          <a:prstGeom prst="rect">
            <a:avLst/>
          </a:prstGeom>
          <a:noFill/>
        </p:spPr>
        <p:txBody>
          <a:bodyPr wrap="square" rtlCol="0">
            <a:spAutoFit/>
          </a:bodyPr>
          <a:lstStyle/>
          <a:p>
            <a:r>
              <a:rPr lang="en-US" sz="1600" dirty="0" smtClean="0">
                <a:solidFill>
                  <a:prstClr val="black"/>
                </a:solidFill>
                <a:cs typeface="Arial" pitchFamily="34" charset="0"/>
              </a:rPr>
              <a:t>MATLAB Production Server</a:t>
            </a:r>
            <a:endParaRPr lang="en-US" sz="1600" dirty="0">
              <a:solidFill>
                <a:prstClr val="black"/>
              </a:solidFill>
              <a:cs typeface="Arial" pitchFamily="34" charset="0"/>
            </a:endParaRPr>
          </a:p>
        </p:txBody>
      </p:sp>
      <p:sp>
        <p:nvSpPr>
          <p:cNvPr id="3" name="Title 2"/>
          <p:cNvSpPr>
            <a:spLocks noGrp="1"/>
          </p:cNvSpPr>
          <p:nvPr>
            <p:ph type="title"/>
          </p:nvPr>
        </p:nvSpPr>
        <p:spPr/>
        <p:txBody>
          <a:bodyPr/>
          <a:lstStyle/>
          <a:p>
            <a:r>
              <a:rPr lang="en-US" dirty="0" smtClean="0"/>
              <a:t>Challenges solved</a:t>
            </a:r>
            <a:endParaRPr lang="en-US" dirty="0"/>
          </a:p>
        </p:txBody>
      </p:sp>
      <p:sp>
        <p:nvSpPr>
          <p:cNvPr id="41" name="TextBox 40"/>
          <p:cNvSpPr txBox="1"/>
          <p:nvPr/>
        </p:nvSpPr>
        <p:spPr>
          <a:xfrm>
            <a:off x="7587030" y="2697033"/>
            <a:ext cx="937394" cy="430887"/>
          </a:xfrm>
          <a:prstGeom prst="rect">
            <a:avLst/>
          </a:prstGeom>
          <a:noFill/>
        </p:spPr>
        <p:txBody>
          <a:bodyPr wrap="square" rtlCol="0">
            <a:spAutoFit/>
          </a:bodyPr>
          <a:lstStyle/>
          <a:p>
            <a:pPr algn="ctr"/>
            <a:r>
              <a:rPr lang="en-US" sz="1100" dirty="0" smtClean="0">
                <a:solidFill>
                  <a:schemeClr val="accent1">
                    <a:lumMod val="50000"/>
                  </a:schemeClr>
                </a:solidFill>
                <a:cs typeface="Arial" pitchFamily="34" charset="0"/>
              </a:rPr>
              <a:t>Application Servers</a:t>
            </a:r>
            <a:endParaRPr lang="en-US" sz="1100" dirty="0">
              <a:solidFill>
                <a:schemeClr val="accent1">
                  <a:lumMod val="50000"/>
                </a:schemeClr>
              </a:solidFill>
              <a:cs typeface="Arial" pitchFamily="34" charset="0"/>
            </a:endParaRPr>
          </a:p>
        </p:txBody>
      </p:sp>
      <p:sp>
        <p:nvSpPr>
          <p:cNvPr id="42" name="TextBox 41"/>
          <p:cNvSpPr txBox="1"/>
          <p:nvPr/>
        </p:nvSpPr>
        <p:spPr>
          <a:xfrm>
            <a:off x="6443679" y="5579477"/>
            <a:ext cx="1185185" cy="430887"/>
          </a:xfrm>
          <a:prstGeom prst="rect">
            <a:avLst/>
          </a:prstGeom>
          <a:noFill/>
        </p:spPr>
        <p:txBody>
          <a:bodyPr wrap="square" rtlCol="0">
            <a:spAutoFit/>
          </a:bodyPr>
          <a:lstStyle/>
          <a:p>
            <a:pPr algn="ctr"/>
            <a:r>
              <a:rPr lang="en-US" sz="1100" dirty="0" smtClean="0">
                <a:solidFill>
                  <a:schemeClr val="accent1">
                    <a:lumMod val="50000"/>
                  </a:schemeClr>
                </a:solidFill>
                <a:cs typeface="Arial" pitchFamily="34" charset="0"/>
              </a:rPr>
              <a:t>Distributed</a:t>
            </a:r>
          </a:p>
          <a:p>
            <a:pPr algn="ctr"/>
            <a:r>
              <a:rPr lang="en-US" sz="1100" dirty="0" smtClean="0">
                <a:solidFill>
                  <a:schemeClr val="accent1">
                    <a:lumMod val="50000"/>
                  </a:schemeClr>
                </a:solidFill>
                <a:cs typeface="Arial" pitchFamily="34" charset="0"/>
              </a:rPr>
              <a:t>Applications</a:t>
            </a:r>
            <a:endParaRPr lang="en-US" sz="1100" dirty="0">
              <a:solidFill>
                <a:schemeClr val="accent1">
                  <a:lumMod val="50000"/>
                </a:schemeClr>
              </a:solidFill>
              <a:cs typeface="Arial" pitchFamily="34" charset="0"/>
            </a:endParaRPr>
          </a:p>
        </p:txBody>
      </p:sp>
      <p:sp>
        <p:nvSpPr>
          <p:cNvPr id="30" name="Content Placeholder 2"/>
          <p:cNvSpPr>
            <a:spLocks noGrp="1"/>
          </p:cNvSpPr>
          <p:nvPr>
            <p:ph idx="1"/>
          </p:nvPr>
        </p:nvSpPr>
        <p:spPr>
          <a:xfrm>
            <a:off x="280978" y="1274150"/>
            <a:ext cx="6883310" cy="5251194"/>
          </a:xfrm>
        </p:spPr>
        <p:txBody>
          <a:bodyPr/>
          <a:lstStyle/>
          <a:p>
            <a:r>
              <a:rPr lang="en-US" sz="2800" dirty="0"/>
              <a:t>Directly deploy </a:t>
            </a:r>
            <a:r>
              <a:rPr lang="en-US" sz="2800" dirty="0" smtClean="0"/>
              <a:t>MATLAB </a:t>
            </a:r>
            <a:r>
              <a:rPr lang="en-US" sz="2800" dirty="0"/>
              <a:t>programs into </a:t>
            </a:r>
            <a:r>
              <a:rPr lang="en-US" sz="2800" dirty="0" smtClean="0"/>
              <a:t>production</a:t>
            </a:r>
          </a:p>
          <a:p>
            <a:pPr lvl="1"/>
            <a:endParaRPr lang="en-US" sz="2800" dirty="0" smtClean="0"/>
          </a:p>
          <a:p>
            <a:pPr lvl="1"/>
            <a:endParaRPr lang="en-US" sz="2800" dirty="0" smtClean="0"/>
          </a:p>
          <a:p>
            <a:pPr lvl="1"/>
            <a:endParaRPr lang="en-US" sz="2800" dirty="0"/>
          </a:p>
          <a:p>
            <a:r>
              <a:rPr lang="en-US" sz="2800" dirty="0" smtClean="0"/>
              <a:t>Scalable &amp; reliable</a:t>
            </a:r>
          </a:p>
          <a:p>
            <a:pPr lvl="1"/>
            <a:endParaRPr lang="en-US" sz="2800" dirty="0" smtClean="0"/>
          </a:p>
          <a:p>
            <a:pPr lvl="1"/>
            <a:endParaRPr lang="en-US" sz="2800" dirty="0" smtClean="0"/>
          </a:p>
          <a:p>
            <a:pPr lvl="1"/>
            <a:endParaRPr lang="en-US" sz="2800" dirty="0"/>
          </a:p>
          <a:p>
            <a:r>
              <a:rPr lang="en-US" sz="2800" dirty="0" smtClean="0"/>
              <a:t>Lightweight client</a:t>
            </a:r>
          </a:p>
        </p:txBody>
      </p:sp>
    </p:spTree>
    <p:extLst>
      <p:ext uri="{BB962C8B-B14F-4D97-AF65-F5344CB8AC3E}">
        <p14:creationId xmlns:p14="http://schemas.microsoft.com/office/powerpoint/2010/main" val="32440785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791293" y="2783306"/>
            <a:ext cx="833022" cy="2586227"/>
            <a:chOff x="3429000" y="2883531"/>
            <a:chExt cx="647700" cy="2478839"/>
          </a:xfrm>
        </p:grpSpPr>
        <p:cxnSp>
          <p:nvCxnSpPr>
            <p:cNvPr id="10" name="Straight Connector 9"/>
            <p:cNvCxnSpPr/>
            <p:nvPr/>
          </p:nvCxnSpPr>
          <p:spPr>
            <a:xfrm>
              <a:off x="3429000" y="2883531"/>
              <a:ext cx="647700" cy="0"/>
            </a:xfrm>
            <a:prstGeom prst="line">
              <a:avLst/>
            </a:prstGeom>
            <a:ln w="28575">
              <a:solidFill>
                <a:schemeClr val="accent5">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076700" y="2883531"/>
              <a:ext cx="0" cy="2478839"/>
            </a:xfrm>
            <a:prstGeom prst="line">
              <a:avLst/>
            </a:prstGeom>
            <a:ln w="28575">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6693" y="2016733"/>
            <a:ext cx="2380907" cy="2762630"/>
          </a:xfrm>
          <a:prstGeom prst="rect">
            <a:avLst/>
          </a:prstGeom>
        </p:spPr>
      </p:pic>
      <p:sp>
        <p:nvSpPr>
          <p:cNvPr id="2" name="Title 1"/>
          <p:cNvSpPr>
            <a:spLocks noGrp="1"/>
          </p:cNvSpPr>
          <p:nvPr>
            <p:ph type="title"/>
          </p:nvPr>
        </p:nvSpPr>
        <p:spPr/>
        <p:txBody>
          <a:bodyPr/>
          <a:lstStyle/>
          <a:p>
            <a:r>
              <a:rPr lang="en-US" dirty="0" smtClean="0"/>
              <a:t>Integration with IT systems</a:t>
            </a:r>
            <a:endParaRPr lang="en-US" dirty="0"/>
          </a:p>
        </p:txBody>
      </p:sp>
      <p:sp>
        <p:nvSpPr>
          <p:cNvPr id="78" name="Dev App"/>
          <p:cNvSpPr/>
          <p:nvPr/>
        </p:nvSpPr>
        <p:spPr bwMode="auto">
          <a:xfrm>
            <a:off x="2696504" y="2161700"/>
            <a:ext cx="1066258" cy="739349"/>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400" dirty="0" smtClean="0">
                <a:latin typeface="Arial" pitchFamily="34" charset="0"/>
                <a:cs typeface="Arial" pitchFamily="34" charset="0"/>
              </a:rPr>
              <a:t>Web</a:t>
            </a:r>
          </a:p>
          <a:p>
            <a:pPr algn="ctr"/>
            <a:r>
              <a:rPr lang="en-US" sz="1400" dirty="0" smtClean="0">
                <a:latin typeface="Arial" pitchFamily="34" charset="0"/>
                <a:cs typeface="Arial" pitchFamily="34" charset="0"/>
              </a:rPr>
              <a:t>Server</a:t>
            </a:r>
          </a:p>
        </p:txBody>
      </p:sp>
      <p:sp>
        <p:nvSpPr>
          <p:cNvPr id="82" name="Dev App"/>
          <p:cNvSpPr/>
          <p:nvPr/>
        </p:nvSpPr>
        <p:spPr bwMode="auto">
          <a:xfrm>
            <a:off x="2627785" y="4049925"/>
            <a:ext cx="1134716" cy="750675"/>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400" dirty="0" smtClean="0">
                <a:latin typeface="Arial" pitchFamily="34" charset="0"/>
                <a:cs typeface="Arial" pitchFamily="34" charset="0"/>
              </a:rPr>
              <a:t>Application</a:t>
            </a:r>
          </a:p>
          <a:p>
            <a:pPr algn="ctr"/>
            <a:r>
              <a:rPr lang="en-US" sz="1400" dirty="0" smtClean="0">
                <a:latin typeface="Arial" pitchFamily="34" charset="0"/>
                <a:cs typeface="Arial" pitchFamily="34" charset="0"/>
              </a:rPr>
              <a:t>Server</a:t>
            </a:r>
          </a:p>
        </p:txBody>
      </p:sp>
      <p:grpSp>
        <p:nvGrpSpPr>
          <p:cNvPr id="134" name="Database Server"/>
          <p:cNvGrpSpPr/>
          <p:nvPr/>
        </p:nvGrpSpPr>
        <p:grpSpPr>
          <a:xfrm>
            <a:off x="4219918" y="5445733"/>
            <a:ext cx="1828800" cy="1107467"/>
            <a:chOff x="4572001" y="1989438"/>
            <a:chExt cx="1879328" cy="1287162"/>
          </a:xfrm>
        </p:grpSpPr>
        <p:sp>
          <p:nvSpPr>
            <p:cNvPr id="114" name="Dev App"/>
            <p:cNvSpPr/>
            <p:nvPr/>
          </p:nvSpPr>
          <p:spPr bwMode="auto">
            <a:xfrm>
              <a:off x="4572001" y="1989438"/>
              <a:ext cx="1879328" cy="1287162"/>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400" dirty="0" smtClean="0">
                  <a:latin typeface="Arial" pitchFamily="34" charset="0"/>
                  <a:cs typeface="Arial" pitchFamily="34" charset="0"/>
                </a:rPr>
                <a:t>Database Server</a:t>
              </a:r>
            </a:p>
          </p:txBody>
        </p:sp>
        <p:grpSp>
          <p:nvGrpSpPr>
            <p:cNvPr id="108" name="Group 107"/>
            <p:cNvGrpSpPr/>
            <p:nvPr/>
          </p:nvGrpSpPr>
          <p:grpSpPr>
            <a:xfrm>
              <a:off x="4791404" y="2763551"/>
              <a:ext cx="1468332" cy="451715"/>
              <a:chOff x="3657600" y="5732181"/>
              <a:chExt cx="1468332" cy="410362"/>
            </a:xfrm>
          </p:grpSpPr>
          <p:pic>
            <p:nvPicPr>
              <p:cNvPr id="110"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5732190"/>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1"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197" y="5732190"/>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2"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3597" y="5732181"/>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grpSp>
      </p:grpSp>
      <p:graphicFrame>
        <p:nvGraphicFramePr>
          <p:cNvPr id="113" name="Database Table"/>
          <p:cNvGraphicFramePr>
            <a:graphicFrameLocks noGrp="1"/>
          </p:cNvGraphicFramePr>
          <p:nvPr>
            <p:extLst>
              <p:ext uri="{D42A27DB-BD31-4B8C-83A1-F6EECF244321}">
                <p14:modId xmlns:p14="http://schemas.microsoft.com/office/powerpoint/2010/main" val="2036643838"/>
              </p:ext>
            </p:extLst>
          </p:nvPr>
        </p:nvGraphicFramePr>
        <p:xfrm>
          <a:off x="4380972" y="5851659"/>
          <a:ext cx="773046" cy="524808"/>
        </p:xfrm>
        <a:graphic>
          <a:graphicData uri="http://schemas.openxmlformats.org/drawingml/2006/table">
            <a:tbl>
              <a:tblPr firstRow="1" bandRow="1">
                <a:tableStyleId>{69CF1AB2-1976-4502-BF36-3FF5EA218861}</a:tableStyleId>
              </a:tblPr>
              <a:tblGrid>
                <a:gridCol w="257682"/>
                <a:gridCol w="257682"/>
                <a:gridCol w="257682"/>
              </a:tblGrid>
              <a:tr h="174936">
                <a:tc>
                  <a:txBody>
                    <a:bodyPr/>
                    <a:lstStyle/>
                    <a:p>
                      <a:endParaRPr lang="en-US" sz="400" dirty="0"/>
                    </a:p>
                  </a:txBody>
                  <a:tcPr/>
                </a:tc>
                <a:tc>
                  <a:txBody>
                    <a:bodyPr/>
                    <a:lstStyle/>
                    <a:p>
                      <a:endParaRPr lang="en-US" sz="400" dirty="0"/>
                    </a:p>
                  </a:txBody>
                  <a:tcPr/>
                </a:tc>
                <a:tc>
                  <a:txBody>
                    <a:bodyPr/>
                    <a:lstStyle/>
                    <a:p>
                      <a:endParaRPr lang="en-US" sz="400" dirty="0"/>
                    </a:p>
                  </a:txBody>
                  <a:tcPr/>
                </a:tc>
              </a:tr>
              <a:tr h="174936">
                <a:tc>
                  <a:txBody>
                    <a:bodyPr/>
                    <a:lstStyle/>
                    <a:p>
                      <a:endParaRPr lang="en-US" sz="400"/>
                    </a:p>
                  </a:txBody>
                  <a:tcPr/>
                </a:tc>
                <a:tc>
                  <a:txBody>
                    <a:bodyPr/>
                    <a:lstStyle/>
                    <a:p>
                      <a:endParaRPr lang="en-US" sz="400" dirty="0"/>
                    </a:p>
                  </a:txBody>
                  <a:tcPr/>
                </a:tc>
                <a:tc>
                  <a:txBody>
                    <a:bodyPr/>
                    <a:lstStyle/>
                    <a:p>
                      <a:endParaRPr lang="en-US" sz="400" dirty="0"/>
                    </a:p>
                  </a:txBody>
                  <a:tcPr/>
                </a:tc>
              </a:tr>
              <a:tr h="174936">
                <a:tc>
                  <a:txBody>
                    <a:bodyPr/>
                    <a:lstStyle/>
                    <a:p>
                      <a:endParaRPr lang="en-US" sz="400" dirty="0"/>
                    </a:p>
                  </a:txBody>
                  <a:tcPr/>
                </a:tc>
                <a:tc>
                  <a:txBody>
                    <a:bodyPr/>
                    <a:lstStyle/>
                    <a:p>
                      <a:endParaRPr lang="en-US" sz="400"/>
                    </a:p>
                  </a:txBody>
                  <a:tcPr/>
                </a:tc>
                <a:tc>
                  <a:txBody>
                    <a:bodyPr/>
                    <a:lstStyle/>
                    <a:p>
                      <a:endParaRPr lang="en-US" sz="400" dirty="0"/>
                    </a:p>
                  </a:txBody>
                  <a:tcPr/>
                </a:tc>
              </a:tr>
            </a:tbl>
          </a:graphicData>
        </a:graphic>
      </p:graphicFrame>
      <p:sp>
        <p:nvSpPr>
          <p:cNvPr id="136" name="Left-Right Arrow 135"/>
          <p:cNvSpPr/>
          <p:nvPr/>
        </p:nvSpPr>
        <p:spPr>
          <a:xfrm>
            <a:off x="3791293" y="2410156"/>
            <a:ext cx="1295400"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7" name="CTF 1"/>
          <p:cNvSpPr/>
          <p:nvPr/>
        </p:nvSpPr>
        <p:spPr bwMode="hidden">
          <a:xfrm>
            <a:off x="5220043" y="3237782"/>
            <a:ext cx="838200" cy="406843"/>
          </a:xfrm>
          <a:prstGeom prst="roundRect">
            <a:avLst>
              <a:gd name="adj" fmla="val 5468"/>
            </a:avLst>
          </a:prstGeom>
          <a:ln w="6350">
            <a:solidFill>
              <a:schemeClr val="bg1">
                <a:lumMod val="75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800" dirty="0" smtClean="0">
                <a:latin typeface="Arial" pitchFamily="34" charset="0"/>
                <a:cs typeface="Arial" pitchFamily="34" charset="0"/>
              </a:rPr>
              <a:t>Pricing</a:t>
            </a:r>
          </a:p>
        </p:txBody>
      </p:sp>
      <p:sp>
        <p:nvSpPr>
          <p:cNvPr id="88" name="CTF 1"/>
          <p:cNvSpPr/>
          <p:nvPr/>
        </p:nvSpPr>
        <p:spPr bwMode="hidden">
          <a:xfrm>
            <a:off x="5220043" y="4200690"/>
            <a:ext cx="831850" cy="406843"/>
          </a:xfrm>
          <a:prstGeom prst="roundRect">
            <a:avLst>
              <a:gd name="adj" fmla="val 5468"/>
            </a:avLst>
          </a:prstGeom>
          <a:ln w="6350">
            <a:solidFill>
              <a:schemeClr val="bg1">
                <a:lumMod val="75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800" dirty="0" smtClean="0">
                <a:latin typeface="Arial" pitchFamily="34" charset="0"/>
                <a:cs typeface="Arial" pitchFamily="34" charset="0"/>
              </a:rPr>
              <a:t>Risk</a:t>
            </a:r>
          </a:p>
          <a:p>
            <a:pPr marR="0" indent="0" algn="ctr">
              <a:lnSpc>
                <a:spcPct val="100000"/>
              </a:lnSpc>
              <a:buClrTx/>
              <a:buSzTx/>
              <a:buFontTx/>
              <a:buNone/>
              <a:tabLst/>
            </a:pPr>
            <a:r>
              <a:rPr lang="en-US" sz="800" dirty="0" smtClean="0">
                <a:latin typeface="Arial" pitchFamily="34" charset="0"/>
                <a:cs typeface="Arial" pitchFamily="34" charset="0"/>
              </a:rPr>
              <a:t>Analytics</a:t>
            </a:r>
          </a:p>
        </p:txBody>
      </p:sp>
      <p:sp>
        <p:nvSpPr>
          <p:cNvPr id="89" name="CTF 1"/>
          <p:cNvSpPr/>
          <p:nvPr/>
        </p:nvSpPr>
        <p:spPr bwMode="hidden">
          <a:xfrm>
            <a:off x="5213693" y="2362200"/>
            <a:ext cx="838200" cy="406843"/>
          </a:xfrm>
          <a:prstGeom prst="roundRect">
            <a:avLst>
              <a:gd name="adj" fmla="val 5468"/>
            </a:avLst>
          </a:prstGeom>
          <a:ln w="6350">
            <a:solidFill>
              <a:schemeClr val="bg1">
                <a:lumMod val="75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800" dirty="0" smtClean="0">
                <a:latin typeface="Arial" pitchFamily="34" charset="0"/>
                <a:cs typeface="Arial" pitchFamily="34" charset="0"/>
              </a:rPr>
              <a:t>Portfolio</a:t>
            </a:r>
          </a:p>
          <a:p>
            <a:pPr marR="0" indent="0" algn="ctr">
              <a:lnSpc>
                <a:spcPct val="100000"/>
              </a:lnSpc>
              <a:buClrTx/>
              <a:buSzTx/>
              <a:buFontTx/>
              <a:buNone/>
              <a:tabLst/>
            </a:pPr>
            <a:r>
              <a:rPr lang="en-US" sz="800" dirty="0" smtClean="0">
                <a:latin typeface="Arial" pitchFamily="34" charset="0"/>
                <a:cs typeface="Arial" pitchFamily="34" charset="0"/>
              </a:rPr>
              <a:t>Optimization</a:t>
            </a:r>
          </a:p>
        </p:txBody>
      </p:sp>
      <p:sp>
        <p:nvSpPr>
          <p:cNvPr id="90" name="Left-Right Arrow 89"/>
          <p:cNvSpPr/>
          <p:nvPr/>
        </p:nvSpPr>
        <p:spPr>
          <a:xfrm>
            <a:off x="3791293" y="4250979"/>
            <a:ext cx="1295400"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1" name="Rectangle 90"/>
          <p:cNvSpPr/>
          <p:nvPr/>
        </p:nvSpPr>
        <p:spPr>
          <a:xfrm>
            <a:off x="5073260" y="2001869"/>
            <a:ext cx="2372252" cy="307777"/>
          </a:xfrm>
          <a:prstGeom prst="rect">
            <a:avLst/>
          </a:prstGeom>
        </p:spPr>
        <p:txBody>
          <a:bodyPr wrap="none">
            <a:spAutoFit/>
          </a:bodyPr>
          <a:lstStyle/>
          <a:p>
            <a:pPr algn="ctr"/>
            <a:r>
              <a:rPr lang="en-US" sz="1400" dirty="0" smtClean="0">
                <a:latin typeface="Arial" pitchFamily="34" charset="0"/>
                <a:cs typeface="Arial" pitchFamily="34" charset="0"/>
              </a:rPr>
              <a:t>MATLAB Production Server</a:t>
            </a:r>
            <a:endParaRPr lang="en-US" sz="1400" dirty="0">
              <a:latin typeface="Arial" pitchFamily="34" charset="0"/>
              <a:cs typeface="Arial" pitchFamily="34" charset="0"/>
            </a:endParaRPr>
          </a:p>
        </p:txBody>
      </p:sp>
      <p:grpSp>
        <p:nvGrpSpPr>
          <p:cNvPr id="7" name="Group 6"/>
          <p:cNvGrpSpPr/>
          <p:nvPr/>
        </p:nvGrpSpPr>
        <p:grpSpPr>
          <a:xfrm>
            <a:off x="5620092" y="4663088"/>
            <a:ext cx="304801" cy="706445"/>
            <a:chOff x="8229600" y="4267200"/>
            <a:chExt cx="101111" cy="791023"/>
          </a:xfrm>
        </p:grpSpPr>
        <p:sp>
          <p:nvSpPr>
            <p:cNvPr id="5" name="Arc 4"/>
            <p:cNvSpPr/>
            <p:nvPr/>
          </p:nvSpPr>
          <p:spPr>
            <a:xfrm>
              <a:off x="8229600" y="4274260"/>
              <a:ext cx="101111" cy="783963"/>
            </a:xfrm>
            <a:prstGeom prst="arc">
              <a:avLst/>
            </a:prstGeom>
            <a:ln w="28575">
              <a:solidFill>
                <a:schemeClr val="accent5">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Arc 93"/>
            <p:cNvSpPr/>
            <p:nvPr/>
          </p:nvSpPr>
          <p:spPr>
            <a:xfrm flipV="1">
              <a:off x="8229600" y="4267200"/>
              <a:ext cx="101111" cy="783963"/>
            </a:xfrm>
            <a:prstGeom prst="arc">
              <a:avLst/>
            </a:prstGeom>
            <a:ln w="28575">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p:cNvGrpSpPr/>
          <p:nvPr/>
        </p:nvGrpSpPr>
        <p:grpSpPr>
          <a:xfrm>
            <a:off x="5343218" y="4674052"/>
            <a:ext cx="328164" cy="695481"/>
            <a:chOff x="8128489" y="4267200"/>
            <a:chExt cx="101111" cy="783963"/>
          </a:xfrm>
        </p:grpSpPr>
        <p:sp>
          <p:nvSpPr>
            <p:cNvPr id="95" name="Arc 94"/>
            <p:cNvSpPr/>
            <p:nvPr/>
          </p:nvSpPr>
          <p:spPr>
            <a:xfrm flipH="1">
              <a:off x="8128489" y="4267200"/>
              <a:ext cx="101111" cy="783963"/>
            </a:xfrm>
            <a:prstGeom prst="arc">
              <a:avLst/>
            </a:prstGeom>
            <a:ln w="28575">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flipH="1" flipV="1">
              <a:off x="8128489" y="4267200"/>
              <a:ext cx="101111" cy="783963"/>
            </a:xfrm>
            <a:prstGeom prst="arc">
              <a:avLst/>
            </a:prstGeom>
            <a:ln w="28575">
              <a:solidFill>
                <a:schemeClr val="accent5">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p:cNvGrpSpPr/>
          <p:nvPr/>
        </p:nvGrpSpPr>
        <p:grpSpPr>
          <a:xfrm>
            <a:off x="1200493" y="2332779"/>
            <a:ext cx="691983" cy="750754"/>
            <a:chOff x="1219200" y="2286000"/>
            <a:chExt cx="691983" cy="750754"/>
          </a:xfrm>
        </p:grpSpPr>
        <p:pic>
          <p:nvPicPr>
            <p:cNvPr id="115" name="Picture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7595" y="2588700"/>
              <a:ext cx="413588" cy="448054"/>
            </a:xfrm>
            <a:prstGeom prst="rect">
              <a:avLst/>
            </a:prstGeom>
          </p:spPr>
        </p:pic>
        <p:pic>
          <p:nvPicPr>
            <p:cNvPr id="116" name="Picture 1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413588" cy="448054"/>
            </a:xfrm>
            <a:prstGeom prst="rect">
              <a:avLst/>
            </a:prstGeom>
          </p:spPr>
        </p:pic>
      </p:grpSp>
      <p:grpSp>
        <p:nvGrpSpPr>
          <p:cNvPr id="22" name="Group 21"/>
          <p:cNvGrpSpPr/>
          <p:nvPr/>
        </p:nvGrpSpPr>
        <p:grpSpPr>
          <a:xfrm>
            <a:off x="2489710" y="3114334"/>
            <a:ext cx="691983" cy="750754"/>
            <a:chOff x="410478" y="3250108"/>
            <a:chExt cx="691983" cy="750754"/>
          </a:xfrm>
        </p:grpSpPr>
        <p:pic>
          <p:nvPicPr>
            <p:cNvPr id="124" name="Picture 1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873" y="3552808"/>
              <a:ext cx="413588" cy="448054"/>
            </a:xfrm>
            <a:prstGeom prst="rect">
              <a:avLst/>
            </a:prstGeom>
          </p:spPr>
        </p:pic>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78" y="3250108"/>
              <a:ext cx="413588" cy="448054"/>
            </a:xfrm>
            <a:prstGeom prst="rect">
              <a:avLst/>
            </a:prstGeom>
          </p:spPr>
        </p:pic>
      </p:grpSp>
      <p:sp>
        <p:nvSpPr>
          <p:cNvPr id="128" name="Left-Right Arrow 127"/>
          <p:cNvSpPr/>
          <p:nvPr/>
        </p:nvSpPr>
        <p:spPr>
          <a:xfrm>
            <a:off x="1731040" y="2410156"/>
            <a:ext cx="902156"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9" name="Left-Right Arrow 128"/>
          <p:cNvSpPr/>
          <p:nvPr/>
        </p:nvSpPr>
        <p:spPr>
          <a:xfrm>
            <a:off x="3309977" y="3338361"/>
            <a:ext cx="1765416"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36" name="Compiler 2"/>
          <p:cNvGrpSpPr/>
          <p:nvPr/>
        </p:nvGrpSpPr>
        <p:grpSpPr>
          <a:xfrm>
            <a:off x="2480073" y="1124744"/>
            <a:ext cx="1587871" cy="866300"/>
            <a:chOff x="5934122" y="2251338"/>
            <a:chExt cx="1053511" cy="574984"/>
          </a:xfrm>
        </p:grpSpPr>
        <p:pic>
          <p:nvPicPr>
            <p:cNvPr id="37" name="Compiler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4122" y="2251338"/>
              <a:ext cx="1041021" cy="53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p:nvSpPr>
          <p:spPr>
            <a:xfrm>
              <a:off x="6086424" y="2303102"/>
              <a:ext cx="901209" cy="523220"/>
            </a:xfrm>
            <a:prstGeom prst="rect">
              <a:avLst/>
            </a:prstGeom>
          </p:spPr>
          <p:txBody>
            <a:bodyPr wrap="none">
              <a:spAutoFit/>
            </a:bodyPr>
            <a:lstStyle/>
            <a:p>
              <a:r>
                <a:rPr lang="en-US" sz="1400" dirty="0" smtClean="0">
                  <a:latin typeface="Arial" pitchFamily="34" charset="0"/>
                  <a:cs typeface="Arial" pitchFamily="34" charset="0"/>
                </a:rPr>
                <a:t>MATLAB</a:t>
              </a:r>
            </a:p>
            <a:p>
              <a:r>
                <a:rPr lang="en-US" sz="1400" dirty="0" smtClean="0">
                  <a:latin typeface="Arial" pitchFamily="34" charset="0"/>
                  <a:cs typeface="Arial" pitchFamily="34" charset="0"/>
                </a:rPr>
                <a:t>Compiler</a:t>
              </a:r>
              <a:endParaRPr lang="en-US" sz="1400" dirty="0"/>
            </a:p>
          </p:txBody>
        </p:sp>
      </p:grpSp>
      <p:sp>
        <p:nvSpPr>
          <p:cNvPr id="39" name="TextBox 38"/>
          <p:cNvSpPr txBox="1"/>
          <p:nvPr/>
        </p:nvSpPr>
        <p:spPr>
          <a:xfrm>
            <a:off x="466481" y="1995404"/>
            <a:ext cx="1471978" cy="523220"/>
          </a:xfrm>
          <a:prstGeom prst="rect">
            <a:avLst/>
          </a:prstGeom>
          <a:noFill/>
        </p:spPr>
        <p:txBody>
          <a:bodyPr wrap="square" rtlCol="0">
            <a:spAutoFit/>
          </a:bodyPr>
          <a:lstStyle/>
          <a:p>
            <a:r>
              <a:rPr lang="en-US" sz="1400" dirty="0" smtClean="0">
                <a:cs typeface="Arial" pitchFamily="34" charset="0"/>
              </a:rPr>
              <a:t>Web Applications</a:t>
            </a:r>
            <a:endParaRPr lang="en-US" sz="1400" dirty="0">
              <a:cs typeface="Arial" pitchFamily="34" charset="0"/>
            </a:endParaRPr>
          </a:p>
        </p:txBody>
      </p:sp>
      <p:sp>
        <p:nvSpPr>
          <p:cNvPr id="40" name="TextBox 39"/>
          <p:cNvSpPr txBox="1"/>
          <p:nvPr/>
        </p:nvSpPr>
        <p:spPr>
          <a:xfrm>
            <a:off x="971600" y="3563779"/>
            <a:ext cx="2338378" cy="307777"/>
          </a:xfrm>
          <a:prstGeom prst="rect">
            <a:avLst/>
          </a:prstGeom>
          <a:noFill/>
        </p:spPr>
        <p:txBody>
          <a:bodyPr wrap="square" rtlCol="0">
            <a:spAutoFit/>
          </a:bodyPr>
          <a:lstStyle/>
          <a:p>
            <a:r>
              <a:rPr lang="en-US" sz="1400" dirty="0" smtClean="0">
                <a:cs typeface="Arial" pitchFamily="34" charset="0"/>
              </a:rPr>
              <a:t>Desktop Applications</a:t>
            </a:r>
            <a:endParaRPr lang="en-US" sz="1400" dirty="0">
              <a:cs typeface="Arial" pitchFamily="34" charset="0"/>
            </a:endParaRPr>
          </a:p>
        </p:txBody>
      </p:sp>
      <p:sp>
        <p:nvSpPr>
          <p:cNvPr id="41" name="TextBox 40"/>
          <p:cNvSpPr txBox="1"/>
          <p:nvPr/>
        </p:nvSpPr>
        <p:spPr>
          <a:xfrm>
            <a:off x="1731040" y="4859269"/>
            <a:ext cx="2074130" cy="307777"/>
          </a:xfrm>
          <a:prstGeom prst="rect">
            <a:avLst/>
          </a:prstGeom>
          <a:noFill/>
        </p:spPr>
        <p:txBody>
          <a:bodyPr wrap="square" rtlCol="0">
            <a:spAutoFit/>
          </a:bodyPr>
          <a:lstStyle/>
          <a:p>
            <a:r>
              <a:rPr lang="en-US" sz="1400" dirty="0" smtClean="0">
                <a:cs typeface="Arial" pitchFamily="34" charset="0"/>
              </a:rPr>
              <a:t>Batch Applications</a:t>
            </a:r>
            <a:endParaRPr lang="en-US" sz="1400" dirty="0">
              <a:cs typeface="Arial" pitchFamily="34" charset="0"/>
            </a:endParaRPr>
          </a:p>
        </p:txBody>
      </p:sp>
    </p:spTree>
    <p:extLst>
      <p:ext uri="{BB962C8B-B14F-4D97-AF65-F5344CB8AC3E}">
        <p14:creationId xmlns:p14="http://schemas.microsoft.com/office/powerpoint/2010/main" val="24147435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25687"/>
                </a:solidFill>
              </a:rPr>
              <a:t>Client Library</a:t>
            </a:r>
            <a:endParaRPr lang="en-US" dirty="0"/>
          </a:p>
        </p:txBody>
      </p:sp>
      <p:sp>
        <p:nvSpPr>
          <p:cNvPr id="3" name="Content Placeholder 2"/>
          <p:cNvSpPr>
            <a:spLocks noGrp="1"/>
          </p:cNvSpPr>
          <p:nvPr>
            <p:ph idx="1"/>
          </p:nvPr>
        </p:nvSpPr>
        <p:spPr>
          <a:xfrm>
            <a:off x="247650" y="1752600"/>
            <a:ext cx="7753350" cy="4419600"/>
          </a:xfrm>
        </p:spPr>
        <p:txBody>
          <a:bodyPr/>
          <a:lstStyle/>
          <a:p>
            <a:r>
              <a:rPr lang="en-US" sz="2000" dirty="0"/>
              <a:t>R</a:t>
            </a:r>
            <a:r>
              <a:rPr lang="en-US" sz="2000" dirty="0" smtClean="0"/>
              <a:t>equest MATLAB programs running</a:t>
            </a:r>
            <a:br>
              <a:rPr lang="en-US" sz="2000" dirty="0" smtClean="0"/>
            </a:br>
            <a:r>
              <a:rPr lang="en-US" sz="2000" dirty="0" smtClean="0"/>
              <a:t>on MATLAB Production Server</a:t>
            </a:r>
          </a:p>
          <a:p>
            <a:pPr lvl="1"/>
            <a:endParaRPr lang="en-US" sz="800" dirty="0" smtClean="0"/>
          </a:p>
          <a:p>
            <a:pPr marL="342900" lvl="1" indent="-342900">
              <a:buSzPct val="75000"/>
              <a:buFont typeface="Wingdings" pitchFamily="2" charset="2"/>
              <a:buChar char="§"/>
            </a:pPr>
            <a:endParaRPr lang="en-US" dirty="0" smtClean="0"/>
          </a:p>
          <a:p>
            <a:pPr marL="342900" lvl="1" indent="-342900">
              <a:buSzPct val="75000"/>
              <a:buFont typeface="Wingdings" pitchFamily="2" charset="2"/>
              <a:buChar char="§"/>
            </a:pPr>
            <a:endParaRPr lang="en-US" dirty="0" smtClean="0"/>
          </a:p>
          <a:p>
            <a:pPr marL="342900" lvl="1" indent="-342900">
              <a:buSzPct val="75000"/>
              <a:buFont typeface="Wingdings" pitchFamily="2" charset="2"/>
              <a:buChar char="§"/>
            </a:pPr>
            <a:endParaRPr lang="en-US" dirty="0" smtClean="0"/>
          </a:p>
          <a:p>
            <a:endParaRPr lang="en-US" sz="2000" dirty="0" smtClean="0"/>
          </a:p>
          <a:p>
            <a:pPr marL="0" indent="0">
              <a:buNone/>
            </a:pPr>
            <a:endParaRPr lang="en-US" sz="2000" dirty="0"/>
          </a:p>
          <a:p>
            <a:r>
              <a:rPr lang="en-US" sz="2000" dirty="0" smtClean="0"/>
              <a:t>.NET and JAVA libraries </a:t>
            </a:r>
            <a:r>
              <a:rPr lang="en-US" sz="2000" dirty="0"/>
              <a:t>available</a:t>
            </a:r>
          </a:p>
          <a:p>
            <a:pPr lvl="1"/>
            <a:endParaRPr lang="en-US" dirty="0"/>
          </a:p>
          <a:p>
            <a:pPr lvl="1"/>
            <a:endParaRPr lang="en-US" dirty="0" smtClean="0"/>
          </a:p>
          <a:p>
            <a:pPr marL="457200" lvl="1" indent="0">
              <a:buNone/>
            </a:pPr>
            <a:endParaRPr lang="en-US" dirty="0"/>
          </a:p>
        </p:txBody>
      </p:sp>
      <p:cxnSp>
        <p:nvCxnSpPr>
          <p:cNvPr id="16" name="Straight Arrow Connector 15"/>
          <p:cNvCxnSpPr/>
          <p:nvPr/>
        </p:nvCxnSpPr>
        <p:spPr>
          <a:xfrm>
            <a:off x="6029981" y="3057994"/>
            <a:ext cx="54376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27897" y="3190619"/>
            <a:ext cx="545695"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Client Library w Ap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1874" y="2188111"/>
            <a:ext cx="1201365" cy="121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NET oval"/>
          <p:cNvSpPr>
            <a:spLocks noChangeAspect="1" noChangeArrowheads="1"/>
          </p:cNvSpPr>
          <p:nvPr/>
        </p:nvSpPr>
        <p:spPr bwMode="auto">
          <a:xfrm>
            <a:off x="4572000" y="2962019"/>
            <a:ext cx="346075" cy="346074"/>
          </a:xfrm>
          <a:prstGeom prst="ellipse">
            <a:avLst/>
          </a:prstGeom>
          <a:solidFill>
            <a:schemeClr val="tx1"/>
          </a:solidFill>
          <a:ln w="57150">
            <a:solidFill>
              <a:schemeClr val="tx1"/>
            </a:solidFill>
            <a:round/>
            <a:headEnd/>
            <a:tailEnd/>
          </a:ln>
        </p:spPr>
        <p:txBody>
          <a:bodyPr wrap="none" anchor="ctr"/>
          <a:lstStyle/>
          <a:p>
            <a:pPr algn="ctr" eaLnBrk="1" hangingPunct="1"/>
            <a:r>
              <a:rPr lang="en-US" sz="1200" b="1" dirty="0">
                <a:solidFill>
                  <a:schemeClr val="bg2"/>
                </a:solidFill>
                <a:latin typeface="Arial" charset="0"/>
              </a:rPr>
              <a:t>.NET</a:t>
            </a:r>
            <a:endParaRPr lang="en-US" sz="1800" dirty="0">
              <a:solidFill>
                <a:schemeClr val="bg2"/>
              </a:solidFill>
              <a:latin typeface="Arial" charset="0"/>
            </a:endParaRPr>
          </a:p>
        </p:txBody>
      </p:sp>
      <p:pic>
        <p:nvPicPr>
          <p:cNvPr id="26" name="Java ov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764" y="3266819"/>
            <a:ext cx="395111" cy="390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MPS Software"/>
          <p:cNvGrpSpPr/>
          <p:nvPr/>
        </p:nvGrpSpPr>
        <p:grpSpPr>
          <a:xfrm>
            <a:off x="6472850" y="2210380"/>
            <a:ext cx="2671149" cy="1166164"/>
            <a:chOff x="5211356" y="2711423"/>
            <a:chExt cx="2903618" cy="1472262"/>
          </a:xfrm>
        </p:grpSpPr>
        <p:grpSp>
          <p:nvGrpSpPr>
            <p:cNvPr id="15" name="MPS_Prod 2"/>
            <p:cNvGrpSpPr/>
            <p:nvPr/>
          </p:nvGrpSpPr>
          <p:grpSpPr>
            <a:xfrm>
              <a:off x="5211356" y="2711423"/>
              <a:ext cx="2903618" cy="1472262"/>
              <a:chOff x="5767502" y="4891116"/>
              <a:chExt cx="2538880" cy="1204884"/>
            </a:xfrm>
          </p:grpSpPr>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5767502" y="4891116"/>
                <a:ext cx="2538880" cy="317996"/>
              </a:xfrm>
              <a:prstGeom prst="rect">
                <a:avLst/>
              </a:prstGeom>
            </p:spPr>
            <p:txBody>
              <a:bodyPr wrap="none">
                <a:spAutoFit/>
              </a:bodyPr>
              <a:lstStyle/>
              <a:p>
                <a:pPr algn="ctr"/>
                <a:r>
                  <a:rPr lang="en-US" sz="1400" dirty="0" smtClean="0">
                    <a:latin typeface="Arial" pitchFamily="34" charset="0"/>
                    <a:cs typeface="Arial" pitchFamily="34" charset="0"/>
                  </a:rPr>
                  <a:t>MATLAB Production Server</a:t>
                </a:r>
                <a:endParaRPr lang="en-US" sz="1400" dirty="0">
                  <a:latin typeface="Arial" pitchFamily="34" charset="0"/>
                  <a:cs typeface="Arial" pitchFamily="34" charset="0"/>
                </a:endParaRPr>
              </a:p>
            </p:txBody>
          </p:sp>
        </p:grpSp>
        <p:sp>
          <p:nvSpPr>
            <p:cNvPr id="18" name="Rectangle 17"/>
            <p:cNvSpPr/>
            <p:nvPr/>
          </p:nvSpPr>
          <p:spPr>
            <a:xfrm>
              <a:off x="5567445" y="3081180"/>
              <a:ext cx="783257" cy="990834"/>
            </a:xfrm>
            <a:prstGeom prst="rect">
              <a:avLst/>
            </a:prstGeom>
          </p:spPr>
          <p:txBody>
            <a:bodyPr wrap="none">
              <a:spAutoFit/>
            </a:bodyPr>
            <a:lstStyle/>
            <a:p>
              <a:pPr algn="ctr"/>
              <a:r>
                <a:rPr lang="en-US" sz="900" dirty="0" smtClean="0">
                  <a:latin typeface="Arial" pitchFamily="34" charset="0"/>
                  <a:cs typeface="Arial" pitchFamily="34" charset="0"/>
                </a:rPr>
                <a:t>Request</a:t>
              </a:r>
              <a:r>
                <a:rPr lang="en-US" sz="900" dirty="0">
                  <a:latin typeface="Arial" pitchFamily="34" charset="0"/>
                  <a:cs typeface="Arial" pitchFamily="34" charset="0"/>
                </a:rPr>
                <a:t/>
              </a:r>
              <a:br>
                <a:rPr lang="en-US" sz="900" dirty="0">
                  <a:latin typeface="Arial" pitchFamily="34" charset="0"/>
                  <a:cs typeface="Arial" pitchFamily="34" charset="0"/>
                </a:rPr>
              </a:br>
              <a:r>
                <a:rPr lang="en-US" sz="900" dirty="0" smtClean="0">
                  <a:latin typeface="Arial" pitchFamily="34" charset="0"/>
                  <a:cs typeface="Arial" pitchFamily="34" charset="0"/>
                </a:rPr>
                <a:t>Broker</a:t>
              </a:r>
            </a:p>
            <a:p>
              <a:pPr algn="ctr"/>
              <a:r>
                <a:rPr lang="en-US" sz="900" dirty="0" smtClean="0">
                  <a:latin typeface="Arial" pitchFamily="34" charset="0"/>
                  <a:cs typeface="Arial" pitchFamily="34" charset="0"/>
                </a:rPr>
                <a:t>&amp;</a:t>
              </a:r>
            </a:p>
            <a:p>
              <a:pPr algn="ctr"/>
              <a:r>
                <a:rPr lang="en-US" sz="900" dirty="0" smtClean="0">
                  <a:latin typeface="Arial" pitchFamily="34" charset="0"/>
                  <a:cs typeface="Arial" pitchFamily="34" charset="0"/>
                </a:rPr>
                <a:t>Program</a:t>
              </a:r>
              <a:br>
                <a:rPr lang="en-US" sz="900" dirty="0" smtClean="0">
                  <a:latin typeface="Arial" pitchFamily="34" charset="0"/>
                  <a:cs typeface="Arial" pitchFamily="34" charset="0"/>
                </a:rPr>
              </a:br>
              <a:r>
                <a:rPr lang="en-US" sz="900" dirty="0" smtClean="0">
                  <a:latin typeface="Arial" pitchFamily="34" charset="0"/>
                  <a:cs typeface="Arial" pitchFamily="34" charset="0"/>
                </a:rPr>
                <a:t>Manager</a:t>
              </a:r>
            </a:p>
          </p:txBody>
        </p:sp>
      </p:grpSp>
    </p:spTree>
    <p:extLst>
      <p:ext uri="{BB962C8B-B14F-4D97-AF65-F5344CB8AC3E}">
        <p14:creationId xmlns:p14="http://schemas.microsoft.com/office/powerpoint/2010/main" val="4000159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2132856"/>
            <a:ext cx="9073008" cy="4286302"/>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111125" lvl="1">
              <a:lnSpc>
                <a:spcPct val="105000"/>
              </a:lnSpc>
              <a:spcBef>
                <a:spcPts val="200"/>
              </a:spcBef>
              <a:spcAft>
                <a:spcPts val="1200"/>
              </a:spcAft>
              <a:buClr>
                <a:schemeClr val="tx2"/>
              </a:buClr>
            </a:pPr>
            <a:r>
              <a:rPr lang="en-US" sz="3400" dirty="0" smtClean="0">
                <a:latin typeface="+mj-lt"/>
                <a:cs typeface="Arial" pitchFamily="34" charset="0"/>
              </a:rPr>
              <a:t>NASDAQ, NYSE, BATS, EURONEXT</a:t>
            </a:r>
          </a:p>
          <a:p>
            <a:pPr marL="111125" lvl="1">
              <a:lnSpc>
                <a:spcPct val="105000"/>
              </a:lnSpc>
              <a:spcBef>
                <a:spcPts val="200"/>
              </a:spcBef>
              <a:spcAft>
                <a:spcPts val="1200"/>
              </a:spcAft>
              <a:buClr>
                <a:schemeClr val="tx2"/>
              </a:buClr>
            </a:pPr>
            <a:r>
              <a:rPr lang="en-US" sz="3400" dirty="0" smtClean="0">
                <a:latin typeface="+mj-lt"/>
                <a:cs typeface="Arial" pitchFamily="34" charset="0"/>
              </a:rPr>
              <a:t>They bring :</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Transparency</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Low latency</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High liquidity</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Low trading costs</a:t>
            </a:r>
          </a:p>
        </p:txBody>
      </p:sp>
      <p:sp>
        <p:nvSpPr>
          <p:cNvPr id="5" name="Title 1"/>
          <p:cNvSpPr>
            <a:spLocks noGrp="1"/>
          </p:cNvSpPr>
          <p:nvPr>
            <p:ph type="title"/>
          </p:nvPr>
        </p:nvSpPr>
        <p:spPr>
          <a:xfrm>
            <a:off x="457200" y="457200"/>
            <a:ext cx="8077200" cy="990600"/>
          </a:xfrm>
        </p:spPr>
        <p:txBody>
          <a:bodyPr/>
          <a:lstStyle/>
          <a:p>
            <a:r>
              <a:rPr lang="en-US" sz="3600" dirty="0" smtClean="0"/>
              <a:t>Electronic </a:t>
            </a:r>
            <a:r>
              <a:rPr lang="en-US" sz="3600" dirty="0"/>
              <a:t>limit order book systems are the dominant trading </a:t>
            </a:r>
            <a:r>
              <a:rPr lang="en-US" sz="3600" dirty="0" smtClean="0"/>
              <a:t>form</a:t>
            </a:r>
            <a:endParaRPr lang="fr-FR" sz="3600" dirty="0"/>
          </a:p>
        </p:txBody>
      </p:sp>
    </p:spTree>
    <p:extLst>
      <p:ext uri="{BB962C8B-B14F-4D97-AF65-F5344CB8AC3E}">
        <p14:creationId xmlns:p14="http://schemas.microsoft.com/office/powerpoint/2010/main" val="9438689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304800" y="990600"/>
            <a:ext cx="8686800" cy="3276600"/>
          </a:xfrm>
          <a:prstGeom prst="roundRect">
            <a:avLst>
              <a:gd name="adj" fmla="val 4736"/>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600" b="1" dirty="0" smtClean="0">
                <a:latin typeface="Arial" pitchFamily="34" charset="0"/>
                <a:cs typeface="Arial" pitchFamily="34" charset="0"/>
              </a:rPr>
              <a:t>Development</a:t>
            </a:r>
          </a:p>
        </p:txBody>
      </p:sp>
      <p:sp>
        <p:nvSpPr>
          <p:cNvPr id="97" name="Rounded Rectangle 96"/>
          <p:cNvSpPr/>
          <p:nvPr/>
        </p:nvSpPr>
        <p:spPr>
          <a:xfrm>
            <a:off x="1981200" y="2743200"/>
            <a:ext cx="6705601" cy="1447800"/>
          </a:xfrm>
          <a:prstGeom prst="roundRect">
            <a:avLst>
              <a:gd name="adj" fmla="val 9107"/>
            </a:avLst>
          </a:prstGeom>
          <a:ln w="3175"/>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a:latin typeface="Arial" pitchFamily="34" charset="0"/>
                <a:cs typeface="Arial" pitchFamily="34" charset="0"/>
              </a:rPr>
              <a:t>Enterprise</a:t>
            </a:r>
          </a:p>
          <a:p>
            <a:r>
              <a:rPr lang="en-US" sz="1400" dirty="0">
                <a:latin typeface="Arial" pitchFamily="34" charset="0"/>
                <a:cs typeface="Arial" pitchFamily="34" charset="0"/>
              </a:rPr>
              <a:t>Application</a:t>
            </a:r>
          </a:p>
          <a:p>
            <a:r>
              <a:rPr lang="en-US" sz="1400" dirty="0">
                <a:latin typeface="Arial" pitchFamily="34" charset="0"/>
                <a:cs typeface="Arial" pitchFamily="34" charset="0"/>
              </a:rPr>
              <a:t>Developer</a:t>
            </a:r>
          </a:p>
        </p:txBody>
      </p:sp>
      <p:sp>
        <p:nvSpPr>
          <p:cNvPr id="48" name="Rounded Rectangle 47"/>
          <p:cNvSpPr/>
          <p:nvPr/>
        </p:nvSpPr>
        <p:spPr>
          <a:xfrm>
            <a:off x="304800" y="4538424"/>
            <a:ext cx="8686800" cy="2014776"/>
          </a:xfrm>
          <a:prstGeom prst="roundRect">
            <a:avLst>
              <a:gd name="adj" fmla="val 7737"/>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600" b="1" dirty="0" smtClean="0">
                <a:latin typeface="Arial" pitchFamily="34" charset="0"/>
                <a:cs typeface="Arial" pitchFamily="34" charset="0"/>
              </a:rPr>
              <a:t>Production</a:t>
            </a:r>
          </a:p>
        </p:txBody>
      </p:sp>
      <p:sp>
        <p:nvSpPr>
          <p:cNvPr id="47" name="Rounded Rectangle 46"/>
          <p:cNvSpPr/>
          <p:nvPr/>
        </p:nvSpPr>
        <p:spPr>
          <a:xfrm>
            <a:off x="1981200" y="1049446"/>
            <a:ext cx="6705601" cy="1388954"/>
          </a:xfrm>
          <a:prstGeom prst="roundRect">
            <a:avLst>
              <a:gd name="adj" fmla="val 9107"/>
            </a:avLst>
          </a:prstGeom>
          <a:ln w="3175"/>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MATLAB</a:t>
            </a:r>
          </a:p>
          <a:p>
            <a:r>
              <a:rPr lang="en-US" sz="1400" dirty="0" smtClean="0">
                <a:latin typeface="Arial" pitchFamily="34" charset="0"/>
                <a:cs typeface="Arial" pitchFamily="34" charset="0"/>
              </a:rPr>
              <a:t>Developer</a:t>
            </a:r>
          </a:p>
        </p:txBody>
      </p:sp>
      <p:sp>
        <p:nvSpPr>
          <p:cNvPr id="2" name="Title 1"/>
          <p:cNvSpPr>
            <a:spLocks noGrp="1"/>
          </p:cNvSpPr>
          <p:nvPr>
            <p:ph type="title"/>
          </p:nvPr>
        </p:nvSpPr>
        <p:spPr/>
        <p:txBody>
          <a:bodyPr/>
          <a:lstStyle/>
          <a:p>
            <a:r>
              <a:rPr lang="en-US" dirty="0" smtClean="0">
                <a:solidFill>
                  <a:srgbClr val="125687"/>
                </a:solidFill>
              </a:rPr>
              <a:t>Production Deployment Workflow</a:t>
            </a:r>
            <a:endParaRPr lang="en-US" dirty="0"/>
          </a:p>
        </p:txBody>
      </p:sp>
      <p:sp>
        <p:nvSpPr>
          <p:cNvPr id="114" name="CTF to Production Arrow"/>
          <p:cNvSpPr/>
          <p:nvPr/>
        </p:nvSpPr>
        <p:spPr>
          <a:xfrm rot="5400000">
            <a:off x="6182338" y="4239955"/>
            <a:ext cx="1014915" cy="340357"/>
          </a:xfrm>
          <a:prstGeom prst="rightArrow">
            <a:avLst>
              <a:gd name="adj1" fmla="val 50000"/>
              <a:gd name="adj2" fmla="val 50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54" name="MPS_Prod 2"/>
          <p:cNvGrpSpPr/>
          <p:nvPr/>
        </p:nvGrpSpPr>
        <p:grpSpPr>
          <a:xfrm>
            <a:off x="6069662" y="4926537"/>
            <a:ext cx="2658328" cy="1472262"/>
            <a:chOff x="5874740" y="4891116"/>
            <a:chExt cx="2324402" cy="1204884"/>
          </a:xfrm>
        </p:grpSpPr>
        <p:pic>
          <p:nvPicPr>
            <p:cNvPr id="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Rectangle 56"/>
            <p:cNvSpPr/>
            <p:nvPr/>
          </p:nvSpPr>
          <p:spPr>
            <a:xfrm>
              <a:off x="6078186" y="4891116"/>
              <a:ext cx="1917512" cy="261610"/>
            </a:xfrm>
            <a:prstGeom prst="rect">
              <a:avLst/>
            </a:prstGeom>
          </p:spPr>
          <p:txBody>
            <a:bodyPr wrap="none">
              <a:spAutoFit/>
            </a:bodyPr>
            <a:lstStyle/>
            <a:p>
              <a:pPr algn="ctr"/>
              <a:r>
                <a:rPr lang="en-US" sz="1100" dirty="0">
                  <a:latin typeface="Arial" pitchFamily="34" charset="0"/>
                  <a:cs typeface="Arial" pitchFamily="34" charset="0"/>
                </a:rPr>
                <a:t>MATLAB Production Server</a:t>
              </a:r>
            </a:p>
          </p:txBody>
        </p:sp>
      </p:grpSp>
      <p:grpSp>
        <p:nvGrpSpPr>
          <p:cNvPr id="93" name="MPS_Dev 2"/>
          <p:cNvGrpSpPr/>
          <p:nvPr/>
        </p:nvGrpSpPr>
        <p:grpSpPr>
          <a:xfrm>
            <a:off x="6231924" y="3227172"/>
            <a:ext cx="1948720" cy="779195"/>
            <a:chOff x="489680" y="2781567"/>
            <a:chExt cx="1948720" cy="779195"/>
          </a:xfrm>
        </p:grpSpPr>
        <p:pic>
          <p:nvPicPr>
            <p:cNvPr id="95" name="MPS_Dev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680" y="2781567"/>
              <a:ext cx="1948720" cy="779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Rectangle 95"/>
            <p:cNvSpPr/>
            <p:nvPr/>
          </p:nvSpPr>
          <p:spPr>
            <a:xfrm>
              <a:off x="520888" y="279856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56" name="CTF"/>
          <p:cNvSpPr/>
          <p:nvPr/>
        </p:nvSpPr>
        <p:spPr bwMode="auto">
          <a:xfrm>
            <a:off x="6349314" y="2667001"/>
            <a:ext cx="677585" cy="380999"/>
          </a:xfrm>
          <a:prstGeom prst="roundRect">
            <a:avLst>
              <a:gd name="adj" fmla="val 5468"/>
            </a:avLst>
          </a:prstGeom>
          <a:ln w="3175">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000" dirty="0" smtClean="0">
                <a:latin typeface="Arial" pitchFamily="34" charset="0"/>
                <a:cs typeface="Arial" pitchFamily="34" charset="0"/>
              </a:rPr>
              <a:t>CTF</a:t>
            </a:r>
          </a:p>
        </p:txBody>
      </p:sp>
      <p:sp>
        <p:nvSpPr>
          <p:cNvPr id="115" name="App to Production Arrow"/>
          <p:cNvSpPr/>
          <p:nvPr/>
        </p:nvSpPr>
        <p:spPr>
          <a:xfrm rot="5400000">
            <a:off x="3361404" y="4432751"/>
            <a:ext cx="996548" cy="340357"/>
          </a:xfrm>
          <a:prstGeom prst="rightArrow">
            <a:avLst>
              <a:gd name="adj1" fmla="val 50000"/>
              <a:gd name="adj2" fmla="val 50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4" name="Dev App"/>
          <p:cNvSpPr/>
          <p:nvPr/>
        </p:nvSpPr>
        <p:spPr bwMode="auto">
          <a:xfrm>
            <a:off x="3276600" y="3048000"/>
            <a:ext cx="1143000"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Application</a:t>
            </a:r>
          </a:p>
        </p:txBody>
      </p:sp>
      <p:sp>
        <p:nvSpPr>
          <p:cNvPr id="45" name="Dev Client Lib"/>
          <p:cNvSpPr/>
          <p:nvPr/>
        </p:nvSpPr>
        <p:spPr bwMode="auto">
          <a:xfrm>
            <a:off x="3597769" y="3505200"/>
            <a:ext cx="821831" cy="509780"/>
          </a:xfrm>
          <a:prstGeom prst="roundRect">
            <a:avLst>
              <a:gd name="adj" fmla="val 5468"/>
            </a:avLst>
          </a:prstGeom>
          <a:ln w="6350">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000" dirty="0" smtClean="0">
                <a:latin typeface="Arial" pitchFamily="34" charset="0"/>
                <a:cs typeface="Arial" pitchFamily="34" charset="0"/>
              </a:rPr>
              <a:t>Client</a:t>
            </a:r>
          </a:p>
          <a:p>
            <a:pPr marR="0" indent="0" algn="ctr">
              <a:lnSpc>
                <a:spcPct val="100000"/>
              </a:lnSpc>
              <a:buClrTx/>
              <a:buSzTx/>
              <a:buFontTx/>
              <a:buNone/>
              <a:tabLst/>
            </a:pPr>
            <a:r>
              <a:rPr lang="en-US" sz="1000" dirty="0" smtClean="0">
                <a:latin typeface="Arial" pitchFamily="34" charset="0"/>
                <a:cs typeface="Arial" pitchFamily="34" charset="0"/>
              </a:rPr>
              <a:t>Library</a:t>
            </a:r>
          </a:p>
        </p:txBody>
      </p:sp>
      <p:grpSp>
        <p:nvGrpSpPr>
          <p:cNvPr id="60" name="Group 59"/>
          <p:cNvGrpSpPr/>
          <p:nvPr/>
        </p:nvGrpSpPr>
        <p:grpSpPr bwMode="auto">
          <a:xfrm>
            <a:off x="2133600" y="4671540"/>
            <a:ext cx="340724" cy="1729260"/>
            <a:chOff x="161450" y="1013940"/>
            <a:chExt cx="340724" cy="1729260"/>
          </a:xfrm>
        </p:grpSpPr>
        <p:grpSp>
          <p:nvGrpSpPr>
            <p:cNvPr id="61" name="Group 60"/>
            <p:cNvGrpSpPr/>
            <p:nvPr/>
          </p:nvGrpSpPr>
          <p:grpSpPr bwMode="auto">
            <a:xfrm>
              <a:off x="161450" y="1013940"/>
              <a:ext cx="340724" cy="338138"/>
              <a:chOff x="5640323" y="4697291"/>
              <a:chExt cx="1882071" cy="1693309"/>
            </a:xfrm>
          </p:grpSpPr>
          <p:grpSp>
            <p:nvGrpSpPr>
              <p:cNvPr id="78" name="Group 77"/>
              <p:cNvGrpSpPr/>
              <p:nvPr/>
            </p:nvGrpSpPr>
            <p:grpSpPr bwMode="auto">
              <a:xfrm>
                <a:off x="5640323" y="4697291"/>
                <a:ext cx="1882071" cy="1693309"/>
                <a:chOff x="4559429" y="4030145"/>
                <a:chExt cx="1882071" cy="1693309"/>
              </a:xfrm>
            </p:grpSpPr>
            <p:pic>
              <p:nvPicPr>
                <p:cNvPr id="8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9" name="Picture 78"/>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62" name="Group 61"/>
            <p:cNvGrpSpPr/>
            <p:nvPr/>
          </p:nvGrpSpPr>
          <p:grpSpPr bwMode="auto">
            <a:xfrm>
              <a:off x="161450" y="1338262"/>
              <a:ext cx="340724" cy="338138"/>
              <a:chOff x="5640323" y="4697291"/>
              <a:chExt cx="1882071" cy="1693309"/>
            </a:xfrm>
          </p:grpSpPr>
          <p:grpSp>
            <p:nvGrpSpPr>
              <p:cNvPr id="74" name="Group 73"/>
              <p:cNvGrpSpPr/>
              <p:nvPr/>
            </p:nvGrpSpPr>
            <p:grpSpPr bwMode="auto">
              <a:xfrm>
                <a:off x="5640323" y="4697291"/>
                <a:ext cx="1882071" cy="1693309"/>
                <a:chOff x="4559429" y="4030145"/>
                <a:chExt cx="1882071" cy="1693309"/>
              </a:xfrm>
            </p:grpSpPr>
            <p:pic>
              <p:nvPicPr>
                <p:cNvPr id="7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5" name="Picture 74"/>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63" name="Group 62"/>
            <p:cNvGrpSpPr/>
            <p:nvPr/>
          </p:nvGrpSpPr>
          <p:grpSpPr bwMode="auto">
            <a:xfrm>
              <a:off x="161450" y="2024062"/>
              <a:ext cx="340724" cy="338138"/>
              <a:chOff x="5640323" y="4697291"/>
              <a:chExt cx="1882071" cy="1693309"/>
            </a:xfrm>
          </p:grpSpPr>
          <p:grpSp>
            <p:nvGrpSpPr>
              <p:cNvPr id="70" name="Group 69"/>
              <p:cNvGrpSpPr/>
              <p:nvPr/>
            </p:nvGrpSpPr>
            <p:grpSpPr bwMode="auto">
              <a:xfrm>
                <a:off x="5640323" y="4697291"/>
                <a:ext cx="1882071" cy="1693309"/>
                <a:chOff x="4559429" y="4030145"/>
                <a:chExt cx="1882071" cy="1693309"/>
              </a:xfrm>
            </p:grpSpPr>
            <p:pic>
              <p:nvPicPr>
                <p:cNvPr id="7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 name="Picture 70"/>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64" name="Group 63"/>
            <p:cNvGrpSpPr/>
            <p:nvPr/>
          </p:nvGrpSpPr>
          <p:grpSpPr bwMode="auto">
            <a:xfrm>
              <a:off x="161450" y="2405062"/>
              <a:ext cx="340724" cy="338138"/>
              <a:chOff x="5640323" y="4697291"/>
              <a:chExt cx="1882071" cy="1693309"/>
            </a:xfrm>
          </p:grpSpPr>
          <p:grpSp>
            <p:nvGrpSpPr>
              <p:cNvPr id="66" name="Group 65"/>
              <p:cNvGrpSpPr/>
              <p:nvPr/>
            </p:nvGrpSpPr>
            <p:grpSpPr bwMode="auto">
              <a:xfrm>
                <a:off x="5640323" y="4697291"/>
                <a:ext cx="1882071" cy="1693309"/>
                <a:chOff x="4559429" y="4030145"/>
                <a:chExt cx="1882071" cy="1693309"/>
              </a:xfrm>
            </p:grpSpPr>
            <p:pic>
              <p:nvPicPr>
                <p:cNvPr id="6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7" name="Picture 66"/>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sp>
          <p:nvSpPr>
            <p:cNvPr id="65" name="TextBox 64"/>
            <p:cNvSpPr txBox="1"/>
            <p:nvPr/>
          </p:nvSpPr>
          <p:spPr bwMode="auto">
            <a:xfrm>
              <a:off x="204213" y="1665364"/>
              <a:ext cx="255198" cy="369332"/>
            </a:xfrm>
            <a:prstGeom prst="rect">
              <a:avLst/>
            </a:prstGeom>
            <a:noFill/>
          </p:spPr>
          <p:txBody>
            <a:bodyPr wrap="none" rtlCol="0">
              <a:spAutoFit/>
            </a:bodyPr>
            <a:lstStyle/>
            <a:p>
              <a:pPr>
                <a:lnSpc>
                  <a:spcPct val="30000"/>
                </a:lnSpc>
              </a:pPr>
              <a:r>
                <a:rPr lang="en-US" sz="2000" b="1" dirty="0" smtClean="0">
                  <a:latin typeface="Arial" pitchFamily="34" charset="0"/>
                  <a:cs typeface="Arial" pitchFamily="34" charset="0"/>
                </a:rPr>
                <a:t>.</a:t>
              </a:r>
            </a:p>
            <a:p>
              <a:pPr>
                <a:lnSpc>
                  <a:spcPct val="30000"/>
                </a:lnSpc>
              </a:pPr>
              <a:r>
                <a:rPr lang="en-US" sz="2000" b="1" dirty="0" smtClean="0">
                  <a:latin typeface="Arial" pitchFamily="34" charset="0"/>
                  <a:cs typeface="Arial" pitchFamily="34" charset="0"/>
                </a:rPr>
                <a:t>.</a:t>
              </a:r>
            </a:p>
            <a:p>
              <a:pPr>
                <a:lnSpc>
                  <a:spcPct val="30000"/>
                </a:lnSpc>
              </a:pPr>
              <a:r>
                <a:rPr lang="en-US" sz="2000" b="1" dirty="0">
                  <a:latin typeface="Arial" pitchFamily="34" charset="0"/>
                  <a:cs typeface="Arial" pitchFamily="34" charset="0"/>
                </a:rPr>
                <a:t>.</a:t>
              </a:r>
            </a:p>
          </p:txBody>
        </p:sp>
      </p:grpSp>
      <p:grpSp>
        <p:nvGrpSpPr>
          <p:cNvPr id="82" name="Group 81"/>
          <p:cNvGrpSpPr/>
          <p:nvPr/>
        </p:nvGrpSpPr>
        <p:grpSpPr bwMode="auto">
          <a:xfrm>
            <a:off x="2575932" y="5217522"/>
            <a:ext cx="624468" cy="686941"/>
            <a:chOff x="579864" y="1235599"/>
            <a:chExt cx="624468" cy="1321863"/>
          </a:xfrm>
        </p:grpSpPr>
        <p:cxnSp>
          <p:nvCxnSpPr>
            <p:cNvPr id="83" name="Straight Arrow Connector 82"/>
            <p:cNvCxnSpPr/>
            <p:nvPr/>
          </p:nvCxnSpPr>
          <p:spPr bwMode="auto">
            <a:xfrm>
              <a:off x="579864" y="1235599"/>
              <a:ext cx="624468" cy="391863"/>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bwMode="auto">
            <a:xfrm>
              <a:off x="579864" y="1599394"/>
              <a:ext cx="624468" cy="196068"/>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bwMode="auto">
            <a:xfrm flipV="1">
              <a:off x="579864" y="2165599"/>
              <a:ext cx="624468" cy="391863"/>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bwMode="auto">
            <a:xfrm flipV="1">
              <a:off x="579864" y="1980394"/>
              <a:ext cx="624468" cy="196068"/>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bwMode="auto">
          <a:xfrm>
            <a:off x="4572000" y="3549090"/>
            <a:ext cx="1524000" cy="246221"/>
          </a:xfrm>
          <a:prstGeom prst="rect">
            <a:avLst/>
          </a:prstGeom>
          <a:noFill/>
        </p:spPr>
        <p:txBody>
          <a:bodyPr wrap="square" rtlCol="0">
            <a:spAutoFit/>
          </a:bodyPr>
          <a:lstStyle/>
          <a:p>
            <a:pPr algn="ctr"/>
            <a:r>
              <a:rPr lang="en-US" sz="1000" dirty="0" smtClean="0">
                <a:latin typeface="Arial" pitchFamily="34" charset="0"/>
                <a:cs typeface="Arial" pitchFamily="34" charset="0"/>
              </a:rPr>
              <a:t>Function Call</a:t>
            </a:r>
            <a:endParaRPr lang="en-US" sz="1000" dirty="0">
              <a:latin typeface="Arial" pitchFamily="34" charset="0"/>
              <a:cs typeface="Arial" pitchFamily="34" charset="0"/>
            </a:endParaRPr>
          </a:p>
        </p:txBody>
      </p:sp>
      <p:sp>
        <p:nvSpPr>
          <p:cNvPr id="87" name="Alg to Compiler Arrow"/>
          <p:cNvSpPr/>
          <p:nvPr/>
        </p:nvSpPr>
        <p:spPr>
          <a:xfrm rot="5400000">
            <a:off x="6513210" y="1410029"/>
            <a:ext cx="346339" cy="340356"/>
          </a:xfrm>
          <a:prstGeom prst="rightArrow">
            <a:avLst>
              <a:gd name="adj1" fmla="val 50000"/>
              <a:gd name="adj2" fmla="val 50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6" name="Algorithm"/>
          <p:cNvSpPr/>
          <p:nvPr/>
        </p:nvSpPr>
        <p:spPr bwMode="auto">
          <a:xfrm>
            <a:off x="6145834" y="1151268"/>
            <a:ext cx="1048208" cy="275266"/>
          </a:xfrm>
          <a:prstGeom prst="roundRect">
            <a:avLst>
              <a:gd name="adj" fmla="val 5468"/>
            </a:avLst>
          </a:prstGeom>
          <a:ln w="3175">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r>
              <a:rPr lang="en-US" sz="1000" dirty="0" smtClean="0">
                <a:latin typeface="Arial" pitchFamily="34" charset="0"/>
                <a:cs typeface="Arial" pitchFamily="34" charset="0"/>
              </a:rPr>
              <a:t>Algorithm</a:t>
            </a:r>
          </a:p>
        </p:txBody>
      </p:sp>
      <p:sp>
        <p:nvSpPr>
          <p:cNvPr id="99" name="Rounded Rectangle 98" hidden="1"/>
          <p:cNvSpPr/>
          <p:nvPr/>
        </p:nvSpPr>
        <p:spPr bwMode="hidden">
          <a:xfrm>
            <a:off x="6390498" y="3657601"/>
            <a:ext cx="771789" cy="609600"/>
          </a:xfrm>
          <a:prstGeom prst="roundRect">
            <a:avLst/>
          </a:prstGeom>
          <a:solidFill>
            <a:schemeClr val="accent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smtClean="0">
              <a:solidFill>
                <a:schemeClr val="tx1"/>
              </a:solidFill>
              <a:latin typeface="Arial" pitchFamily="34" charset="0"/>
              <a:cs typeface="Arial" pitchFamily="34" charset="0"/>
            </a:endParaRPr>
          </a:p>
        </p:txBody>
      </p:sp>
      <p:sp>
        <p:nvSpPr>
          <p:cNvPr id="100" name="Prod App"/>
          <p:cNvSpPr/>
          <p:nvPr/>
        </p:nvSpPr>
        <p:spPr bwMode="auto">
          <a:xfrm>
            <a:off x="3276600" y="5122468"/>
            <a:ext cx="1143000" cy="1033534"/>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Application</a:t>
            </a:r>
          </a:p>
        </p:txBody>
      </p:sp>
      <p:sp>
        <p:nvSpPr>
          <p:cNvPr id="101" name="Prod Client Lib"/>
          <p:cNvSpPr/>
          <p:nvPr/>
        </p:nvSpPr>
        <p:spPr bwMode="hidden">
          <a:xfrm>
            <a:off x="3597769" y="5545812"/>
            <a:ext cx="821831" cy="526568"/>
          </a:xfrm>
          <a:prstGeom prst="roundRect">
            <a:avLst>
              <a:gd name="adj" fmla="val 5468"/>
            </a:avLst>
          </a:prstGeom>
          <a:ln w="6350">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000" dirty="0" smtClean="0">
                <a:latin typeface="Arial" pitchFamily="34" charset="0"/>
                <a:cs typeface="Arial" pitchFamily="34" charset="0"/>
              </a:rPr>
              <a:t>Client</a:t>
            </a:r>
          </a:p>
          <a:p>
            <a:pPr marR="0" indent="0" algn="ctr">
              <a:lnSpc>
                <a:spcPct val="100000"/>
              </a:lnSpc>
              <a:buClrTx/>
              <a:buSzTx/>
              <a:buFontTx/>
              <a:buNone/>
              <a:tabLst/>
            </a:pPr>
            <a:r>
              <a:rPr lang="en-US" sz="1000" dirty="0" smtClean="0">
                <a:latin typeface="Arial" pitchFamily="34" charset="0"/>
                <a:cs typeface="Arial" pitchFamily="34" charset="0"/>
              </a:rPr>
              <a:t>Library</a:t>
            </a:r>
          </a:p>
        </p:txBody>
      </p:sp>
      <p:cxnSp>
        <p:nvCxnSpPr>
          <p:cNvPr id="59" name="Straight Arrow Connector 58"/>
          <p:cNvCxnSpPr>
            <a:stCxn id="45" idx="3"/>
          </p:cNvCxnSpPr>
          <p:nvPr/>
        </p:nvCxnSpPr>
        <p:spPr bwMode="auto">
          <a:xfrm>
            <a:off x="4419600" y="3760090"/>
            <a:ext cx="1812324" cy="0"/>
          </a:xfrm>
          <a:prstGeom prst="straightConnector1">
            <a:avLst/>
          </a:prstGeom>
          <a:ln w="19050">
            <a:solidFill>
              <a:schemeClr val="bg1">
                <a:lumMod val="50000"/>
              </a:schemeClr>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Compiler to CTF Arrow"/>
          <p:cNvSpPr/>
          <p:nvPr/>
        </p:nvSpPr>
        <p:spPr>
          <a:xfrm rot="5400000">
            <a:off x="6513210" y="2302386"/>
            <a:ext cx="346339" cy="340356"/>
          </a:xfrm>
          <a:prstGeom prst="rightArrow">
            <a:avLst>
              <a:gd name="adj1" fmla="val 50000"/>
              <a:gd name="adj2" fmla="val 50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90" name="Compiler 2"/>
          <p:cNvGrpSpPr/>
          <p:nvPr/>
        </p:nvGrpSpPr>
        <p:grpSpPr>
          <a:xfrm>
            <a:off x="6175557" y="1759788"/>
            <a:ext cx="1041021" cy="532771"/>
            <a:chOff x="5934122" y="2251338"/>
            <a:chExt cx="1041021" cy="532771"/>
          </a:xfrm>
        </p:grpSpPr>
        <p:pic>
          <p:nvPicPr>
            <p:cNvPr id="91" name="Compiler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4122" y="2251338"/>
              <a:ext cx="1041021" cy="53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Rectangle 91"/>
            <p:cNvSpPr/>
            <p:nvPr/>
          </p:nvSpPr>
          <p:spPr>
            <a:xfrm>
              <a:off x="6086424" y="2303102"/>
              <a:ext cx="750526" cy="430887"/>
            </a:xfrm>
            <a:prstGeom prst="rect">
              <a:avLst/>
            </a:prstGeom>
          </p:spPr>
          <p:txBody>
            <a:bodyPr wrap="none">
              <a:spAutoFit/>
            </a:bodyPr>
            <a:lstStyle/>
            <a:p>
              <a:r>
                <a:rPr lang="en-US" sz="1100" dirty="0" smtClean="0">
                  <a:latin typeface="Arial" pitchFamily="34" charset="0"/>
                  <a:cs typeface="Arial" pitchFamily="34" charset="0"/>
                </a:rPr>
                <a:t>MATLAB</a:t>
              </a:r>
            </a:p>
            <a:p>
              <a:r>
                <a:rPr lang="en-US" sz="1100" dirty="0" smtClean="0">
                  <a:latin typeface="Arial" pitchFamily="34" charset="0"/>
                  <a:cs typeface="Arial" pitchFamily="34" charset="0"/>
                </a:rPr>
                <a:t>Compiler</a:t>
              </a:r>
              <a:endParaRPr lang="en-US" sz="1100" dirty="0"/>
            </a:p>
          </p:txBody>
        </p:sp>
      </p:grpSp>
      <p:cxnSp>
        <p:nvCxnSpPr>
          <p:cNvPr id="113" name="Straight Arrow Connector 112"/>
          <p:cNvCxnSpPr/>
          <p:nvPr/>
        </p:nvCxnSpPr>
        <p:spPr bwMode="auto">
          <a:xfrm>
            <a:off x="4460790" y="5605132"/>
            <a:ext cx="160408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bwMode="auto">
          <a:xfrm>
            <a:off x="4460790" y="5743355"/>
            <a:ext cx="160408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auto">
          <a:xfrm>
            <a:off x="4460790" y="5881578"/>
            <a:ext cx="160408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bwMode="auto">
          <a:xfrm>
            <a:off x="4460790" y="6019800"/>
            <a:ext cx="160408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575932" y="4893199"/>
            <a:ext cx="3436228" cy="208005"/>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572237" y="6227879"/>
            <a:ext cx="3492635" cy="107939"/>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096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Scaled Architecture</a:t>
            </a:r>
            <a:endParaRPr lang="en-US" dirty="0"/>
          </a:p>
        </p:txBody>
      </p:sp>
      <p:sp>
        <p:nvSpPr>
          <p:cNvPr id="4" name="Load Balancer - Web"/>
          <p:cNvSpPr/>
          <p:nvPr/>
        </p:nvSpPr>
        <p:spPr>
          <a:xfrm rot="5400000">
            <a:off x="870265" y="1813936"/>
            <a:ext cx="1155071" cy="457200"/>
          </a:xfrm>
          <a:prstGeom prst="roundRect">
            <a:avLst/>
          </a:prstGeom>
          <a:solidFill>
            <a:schemeClr val="accent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latin typeface="Arial" pitchFamily="34" charset="0"/>
              <a:cs typeface="Arial" pitchFamily="34" charset="0"/>
            </a:endParaRPr>
          </a:p>
          <a:p>
            <a:pPr algn="ctr"/>
            <a:endParaRPr lang="en-US" sz="1100" dirty="0">
              <a:solidFill>
                <a:schemeClr val="tx1"/>
              </a:solidFill>
              <a:latin typeface="Arial" pitchFamily="34" charset="0"/>
              <a:cs typeface="Arial" pitchFamily="34" charset="0"/>
            </a:endParaRPr>
          </a:p>
          <a:p>
            <a:pPr algn="ctr"/>
            <a:r>
              <a:rPr lang="en-US" sz="1100" dirty="0" smtClean="0">
                <a:solidFill>
                  <a:schemeClr val="tx1"/>
                </a:solidFill>
                <a:latin typeface="Arial" pitchFamily="34" charset="0"/>
                <a:cs typeface="Arial" pitchFamily="34" charset="0"/>
              </a:rPr>
              <a:t>Load</a:t>
            </a:r>
            <a:br>
              <a:rPr lang="en-US" sz="1100" dirty="0" smtClean="0">
                <a:solidFill>
                  <a:schemeClr val="tx1"/>
                </a:solidFill>
                <a:latin typeface="Arial" pitchFamily="34" charset="0"/>
                <a:cs typeface="Arial" pitchFamily="34" charset="0"/>
              </a:rPr>
            </a:br>
            <a:r>
              <a:rPr lang="en-US" sz="1100" dirty="0" smtClean="0">
                <a:solidFill>
                  <a:schemeClr val="tx1"/>
                </a:solidFill>
                <a:latin typeface="Arial" pitchFamily="34" charset="0"/>
                <a:cs typeface="Arial" pitchFamily="34" charset="0"/>
              </a:rPr>
              <a:t>Balancer</a:t>
            </a:r>
          </a:p>
          <a:p>
            <a:pPr algn="ctr"/>
            <a:endParaRPr lang="en-US" sz="1100" dirty="0">
              <a:solidFill>
                <a:schemeClr val="tx1"/>
              </a:solidFill>
              <a:latin typeface="Arial" pitchFamily="34" charset="0"/>
              <a:cs typeface="Arial" pitchFamily="34" charset="0"/>
            </a:endParaRPr>
          </a:p>
          <a:p>
            <a:pPr algn="ctr"/>
            <a:endParaRPr lang="en-US" sz="1100" dirty="0" smtClean="0">
              <a:solidFill>
                <a:schemeClr val="tx1"/>
              </a:solidFill>
              <a:latin typeface="Arial" pitchFamily="34" charset="0"/>
              <a:cs typeface="Arial" pitchFamily="34" charset="0"/>
            </a:endParaRPr>
          </a:p>
        </p:txBody>
      </p:sp>
      <p:sp>
        <p:nvSpPr>
          <p:cNvPr id="6" name="Load Balancer - App"/>
          <p:cNvSpPr/>
          <p:nvPr/>
        </p:nvSpPr>
        <p:spPr>
          <a:xfrm rot="5400000">
            <a:off x="3005329" y="1812472"/>
            <a:ext cx="1152144" cy="457200"/>
          </a:xfrm>
          <a:prstGeom prst="roundRect">
            <a:avLst/>
          </a:prstGeom>
          <a:solidFill>
            <a:schemeClr val="accent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latin typeface="Arial" pitchFamily="34" charset="0"/>
              <a:cs typeface="Arial" pitchFamily="34" charset="0"/>
            </a:endParaRPr>
          </a:p>
          <a:p>
            <a:pPr algn="ctr"/>
            <a:endParaRPr lang="en-US" sz="1100" dirty="0">
              <a:solidFill>
                <a:schemeClr val="tx1"/>
              </a:solidFill>
              <a:latin typeface="Arial" pitchFamily="34" charset="0"/>
              <a:cs typeface="Arial" pitchFamily="34" charset="0"/>
            </a:endParaRPr>
          </a:p>
          <a:p>
            <a:pPr algn="ctr"/>
            <a:r>
              <a:rPr lang="en-US" sz="1100" dirty="0" smtClean="0">
                <a:solidFill>
                  <a:schemeClr val="tx1"/>
                </a:solidFill>
                <a:latin typeface="Arial" pitchFamily="34" charset="0"/>
                <a:cs typeface="Arial" pitchFamily="34" charset="0"/>
              </a:rPr>
              <a:t>Load</a:t>
            </a:r>
            <a:br>
              <a:rPr lang="en-US" sz="1100" dirty="0" smtClean="0">
                <a:solidFill>
                  <a:schemeClr val="tx1"/>
                </a:solidFill>
                <a:latin typeface="Arial" pitchFamily="34" charset="0"/>
                <a:cs typeface="Arial" pitchFamily="34" charset="0"/>
              </a:rPr>
            </a:br>
            <a:r>
              <a:rPr lang="en-US" sz="1100" dirty="0" smtClean="0">
                <a:solidFill>
                  <a:schemeClr val="tx1"/>
                </a:solidFill>
                <a:latin typeface="Arial" pitchFamily="34" charset="0"/>
                <a:cs typeface="Arial" pitchFamily="34" charset="0"/>
              </a:rPr>
              <a:t>Balancer</a:t>
            </a:r>
          </a:p>
          <a:p>
            <a:pPr algn="ctr"/>
            <a:endParaRPr lang="en-US" sz="1100" dirty="0">
              <a:solidFill>
                <a:schemeClr val="tx1"/>
              </a:solidFill>
              <a:latin typeface="Arial" pitchFamily="34" charset="0"/>
              <a:cs typeface="Arial" pitchFamily="34" charset="0"/>
            </a:endParaRPr>
          </a:p>
          <a:p>
            <a:pPr algn="ctr"/>
            <a:endParaRPr lang="en-US" sz="1100" dirty="0" smtClean="0">
              <a:solidFill>
                <a:schemeClr val="tx1"/>
              </a:solidFill>
              <a:latin typeface="Arial" pitchFamily="34" charset="0"/>
              <a:cs typeface="Arial" pitchFamily="34" charset="0"/>
            </a:endParaRPr>
          </a:p>
        </p:txBody>
      </p:sp>
      <p:sp>
        <p:nvSpPr>
          <p:cNvPr id="30" name="Load Balancer - MPS"/>
          <p:cNvSpPr/>
          <p:nvPr/>
        </p:nvSpPr>
        <p:spPr>
          <a:xfrm>
            <a:off x="5117240" y="3276600"/>
            <a:ext cx="1152144" cy="457200"/>
          </a:xfrm>
          <a:prstGeom prst="roundRect">
            <a:avLst/>
          </a:prstGeom>
          <a:solidFill>
            <a:schemeClr val="accent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latin typeface="Arial" pitchFamily="34" charset="0"/>
              <a:cs typeface="Arial" pitchFamily="34" charset="0"/>
            </a:endParaRPr>
          </a:p>
          <a:p>
            <a:pPr algn="ctr"/>
            <a:endParaRPr lang="en-US" sz="1100" dirty="0">
              <a:solidFill>
                <a:schemeClr val="tx1"/>
              </a:solidFill>
              <a:latin typeface="Arial" pitchFamily="34" charset="0"/>
              <a:cs typeface="Arial" pitchFamily="34" charset="0"/>
            </a:endParaRPr>
          </a:p>
          <a:p>
            <a:pPr algn="ctr"/>
            <a:r>
              <a:rPr lang="en-US" sz="1100" dirty="0" smtClean="0">
                <a:solidFill>
                  <a:schemeClr val="tx1"/>
                </a:solidFill>
                <a:latin typeface="Arial" pitchFamily="34" charset="0"/>
                <a:cs typeface="Arial" pitchFamily="34" charset="0"/>
              </a:rPr>
              <a:t>Load</a:t>
            </a:r>
            <a:br>
              <a:rPr lang="en-US" sz="1100" dirty="0" smtClean="0">
                <a:solidFill>
                  <a:schemeClr val="tx1"/>
                </a:solidFill>
                <a:latin typeface="Arial" pitchFamily="34" charset="0"/>
                <a:cs typeface="Arial" pitchFamily="34" charset="0"/>
              </a:rPr>
            </a:br>
            <a:r>
              <a:rPr lang="en-US" sz="1100" dirty="0" smtClean="0">
                <a:solidFill>
                  <a:schemeClr val="tx1"/>
                </a:solidFill>
                <a:latin typeface="Arial" pitchFamily="34" charset="0"/>
                <a:cs typeface="Arial" pitchFamily="34" charset="0"/>
              </a:rPr>
              <a:t>Balancer</a:t>
            </a:r>
          </a:p>
          <a:p>
            <a:pPr algn="ctr"/>
            <a:endParaRPr lang="en-US" sz="1100" dirty="0">
              <a:solidFill>
                <a:schemeClr val="tx1"/>
              </a:solidFill>
              <a:latin typeface="Arial" pitchFamily="34" charset="0"/>
              <a:cs typeface="Arial" pitchFamily="34" charset="0"/>
            </a:endParaRPr>
          </a:p>
          <a:p>
            <a:pPr algn="ctr"/>
            <a:endParaRPr lang="en-US" sz="1100" dirty="0" smtClean="0">
              <a:solidFill>
                <a:schemeClr val="tx1"/>
              </a:solidFill>
              <a:latin typeface="Arial" pitchFamily="34" charset="0"/>
              <a:cs typeface="Arial" pitchFamily="34" charset="0"/>
            </a:endParaRPr>
          </a:p>
        </p:txBody>
      </p:sp>
      <p:grpSp>
        <p:nvGrpSpPr>
          <p:cNvPr id="57" name="MPS 4"/>
          <p:cNvGrpSpPr/>
          <p:nvPr/>
        </p:nvGrpSpPr>
        <p:grpSpPr>
          <a:xfrm>
            <a:off x="4885472" y="4531062"/>
            <a:ext cx="2658328" cy="1472262"/>
            <a:chOff x="5334000" y="2711423"/>
            <a:chExt cx="2658328" cy="1472262"/>
          </a:xfrm>
        </p:grpSpPr>
        <p:grpSp>
          <p:nvGrpSpPr>
            <p:cNvPr id="58" name="MPS_Prod 2"/>
            <p:cNvGrpSpPr/>
            <p:nvPr/>
          </p:nvGrpSpPr>
          <p:grpSpPr>
            <a:xfrm>
              <a:off x="5334000" y="2711423"/>
              <a:ext cx="2658328" cy="1472262"/>
              <a:chOff x="5874740" y="4891116"/>
              <a:chExt cx="2324402" cy="1204884"/>
            </a:xfrm>
          </p:grpSpPr>
          <p:pic>
            <p:nvPicPr>
              <p:cNvPr id="6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63"/>
              <p:cNvSpPr/>
              <p:nvPr/>
            </p:nvSpPr>
            <p:spPr>
              <a:xfrm>
                <a:off x="6078186" y="489111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59" name="Rectangle 58"/>
            <p:cNvSpPr/>
            <p:nvPr/>
          </p:nvSpPr>
          <p:spPr>
            <a:xfrm>
              <a:off x="5588618" y="3116885"/>
              <a:ext cx="740908" cy="938719"/>
            </a:xfrm>
            <a:prstGeom prst="rect">
              <a:avLst/>
            </a:prstGeom>
          </p:spPr>
          <p:txBody>
            <a:bodyPr wrap="none">
              <a:spAutoFit/>
            </a:bodyPr>
            <a:lstStyle/>
            <a:p>
              <a:pPr algn="ctr"/>
              <a:r>
                <a:rPr lang="en-US" sz="1100" dirty="0" smtClean="0">
                  <a:latin typeface="Arial" pitchFamily="34" charset="0"/>
                  <a:cs typeface="Arial" pitchFamily="34" charset="0"/>
                </a:rPr>
                <a:t>Request</a:t>
              </a:r>
              <a:r>
                <a:rPr lang="en-US" sz="1100" dirty="0">
                  <a:latin typeface="Arial" pitchFamily="34" charset="0"/>
                  <a:cs typeface="Arial" pitchFamily="34" charset="0"/>
                </a:rPr>
                <a:t/>
              </a:r>
              <a:br>
                <a:rPr lang="en-US" sz="1100" dirty="0">
                  <a:latin typeface="Arial" pitchFamily="34" charset="0"/>
                  <a:cs typeface="Arial" pitchFamily="34" charset="0"/>
                </a:rPr>
              </a:br>
              <a:r>
                <a:rPr lang="en-US" sz="1100" dirty="0" smtClean="0">
                  <a:latin typeface="Arial" pitchFamily="34" charset="0"/>
                  <a:cs typeface="Arial" pitchFamily="34" charset="0"/>
                </a:rPr>
                <a:t>Broker</a:t>
              </a:r>
            </a:p>
            <a:p>
              <a:pPr algn="ctr"/>
              <a:r>
                <a:rPr lang="en-US" sz="1100" dirty="0" smtClean="0">
                  <a:latin typeface="Arial" pitchFamily="34" charset="0"/>
                  <a:cs typeface="Arial" pitchFamily="34" charset="0"/>
                </a:rPr>
                <a:t>&amp;</a:t>
              </a:r>
            </a:p>
            <a:p>
              <a:pPr algn="ctr"/>
              <a:r>
                <a:rPr lang="en-US" sz="1100" dirty="0" smtClean="0">
                  <a:latin typeface="Arial" pitchFamily="34" charset="0"/>
                  <a:cs typeface="Arial" pitchFamily="34" charset="0"/>
                </a:rPr>
                <a:t>Program</a:t>
              </a:r>
              <a:br>
                <a:rPr lang="en-US" sz="1100" dirty="0" smtClean="0">
                  <a:latin typeface="Arial" pitchFamily="34" charset="0"/>
                  <a:cs typeface="Arial" pitchFamily="34" charset="0"/>
                </a:rPr>
              </a:br>
              <a:r>
                <a:rPr lang="en-US" sz="1100" dirty="0" smtClean="0">
                  <a:latin typeface="Arial" pitchFamily="34" charset="0"/>
                  <a:cs typeface="Arial" pitchFamily="34" charset="0"/>
                </a:rPr>
                <a:t>Manager</a:t>
              </a:r>
            </a:p>
          </p:txBody>
        </p:sp>
      </p:grpSp>
      <p:grpSp>
        <p:nvGrpSpPr>
          <p:cNvPr id="52" name="MPS 3"/>
          <p:cNvGrpSpPr/>
          <p:nvPr/>
        </p:nvGrpSpPr>
        <p:grpSpPr>
          <a:xfrm>
            <a:off x="4961672" y="4378662"/>
            <a:ext cx="2658328" cy="1472262"/>
            <a:chOff x="5334000" y="2711423"/>
            <a:chExt cx="2658328" cy="1472262"/>
          </a:xfrm>
        </p:grpSpPr>
        <p:grpSp>
          <p:nvGrpSpPr>
            <p:cNvPr id="53" name="MPS_Prod 2"/>
            <p:cNvGrpSpPr/>
            <p:nvPr/>
          </p:nvGrpSpPr>
          <p:grpSpPr>
            <a:xfrm>
              <a:off x="5334000" y="2711423"/>
              <a:ext cx="2658328" cy="1472262"/>
              <a:chOff x="5874740" y="4891116"/>
              <a:chExt cx="2324402" cy="1204884"/>
            </a:xfrm>
          </p:grpSpPr>
          <p:pic>
            <p:nvPicPr>
              <p:cNvPr id="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Rectangle 55"/>
              <p:cNvSpPr/>
              <p:nvPr/>
            </p:nvSpPr>
            <p:spPr>
              <a:xfrm>
                <a:off x="6078186" y="489111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54" name="Rectangle 53"/>
            <p:cNvSpPr/>
            <p:nvPr/>
          </p:nvSpPr>
          <p:spPr>
            <a:xfrm>
              <a:off x="5588618" y="3116885"/>
              <a:ext cx="740908" cy="938719"/>
            </a:xfrm>
            <a:prstGeom prst="rect">
              <a:avLst/>
            </a:prstGeom>
          </p:spPr>
          <p:txBody>
            <a:bodyPr wrap="none">
              <a:spAutoFit/>
            </a:bodyPr>
            <a:lstStyle/>
            <a:p>
              <a:pPr algn="ctr"/>
              <a:r>
                <a:rPr lang="en-US" sz="1100" dirty="0" smtClean="0">
                  <a:latin typeface="Arial" pitchFamily="34" charset="0"/>
                  <a:cs typeface="Arial" pitchFamily="34" charset="0"/>
                </a:rPr>
                <a:t>Request</a:t>
              </a:r>
              <a:r>
                <a:rPr lang="en-US" sz="1100" dirty="0">
                  <a:latin typeface="Arial" pitchFamily="34" charset="0"/>
                  <a:cs typeface="Arial" pitchFamily="34" charset="0"/>
                </a:rPr>
                <a:t/>
              </a:r>
              <a:br>
                <a:rPr lang="en-US" sz="1100" dirty="0">
                  <a:latin typeface="Arial" pitchFamily="34" charset="0"/>
                  <a:cs typeface="Arial" pitchFamily="34" charset="0"/>
                </a:rPr>
              </a:br>
              <a:r>
                <a:rPr lang="en-US" sz="1100" dirty="0" smtClean="0">
                  <a:latin typeface="Arial" pitchFamily="34" charset="0"/>
                  <a:cs typeface="Arial" pitchFamily="34" charset="0"/>
                </a:rPr>
                <a:t>Broker</a:t>
              </a:r>
            </a:p>
            <a:p>
              <a:pPr algn="ctr"/>
              <a:r>
                <a:rPr lang="en-US" sz="1100" dirty="0" smtClean="0">
                  <a:latin typeface="Arial" pitchFamily="34" charset="0"/>
                  <a:cs typeface="Arial" pitchFamily="34" charset="0"/>
                </a:rPr>
                <a:t>&amp;</a:t>
              </a:r>
            </a:p>
            <a:p>
              <a:pPr algn="ctr"/>
              <a:r>
                <a:rPr lang="en-US" sz="1100" dirty="0" smtClean="0">
                  <a:latin typeface="Arial" pitchFamily="34" charset="0"/>
                  <a:cs typeface="Arial" pitchFamily="34" charset="0"/>
                </a:rPr>
                <a:t>Program</a:t>
              </a:r>
              <a:br>
                <a:rPr lang="en-US" sz="1100" dirty="0" smtClean="0">
                  <a:latin typeface="Arial" pitchFamily="34" charset="0"/>
                  <a:cs typeface="Arial" pitchFamily="34" charset="0"/>
                </a:rPr>
              </a:br>
              <a:r>
                <a:rPr lang="en-US" sz="1100" dirty="0" smtClean="0">
                  <a:latin typeface="Arial" pitchFamily="34" charset="0"/>
                  <a:cs typeface="Arial" pitchFamily="34" charset="0"/>
                </a:rPr>
                <a:t>Manager</a:t>
              </a:r>
            </a:p>
          </p:txBody>
        </p:sp>
      </p:grpSp>
      <p:grpSp>
        <p:nvGrpSpPr>
          <p:cNvPr id="47" name="MPS 2"/>
          <p:cNvGrpSpPr/>
          <p:nvPr/>
        </p:nvGrpSpPr>
        <p:grpSpPr>
          <a:xfrm>
            <a:off x="5037872" y="4226262"/>
            <a:ext cx="2658328" cy="1472262"/>
            <a:chOff x="5334000" y="2711423"/>
            <a:chExt cx="2658328" cy="1472262"/>
          </a:xfrm>
        </p:grpSpPr>
        <p:grpSp>
          <p:nvGrpSpPr>
            <p:cNvPr id="48" name="MPS_Prod 2"/>
            <p:cNvGrpSpPr/>
            <p:nvPr/>
          </p:nvGrpSpPr>
          <p:grpSpPr>
            <a:xfrm>
              <a:off x="5334000" y="2711423"/>
              <a:ext cx="2658328" cy="1472262"/>
              <a:chOff x="5874740" y="4891116"/>
              <a:chExt cx="2324402" cy="1204884"/>
            </a:xfrm>
          </p:grpSpPr>
          <p:pic>
            <p:nvPicPr>
              <p:cNvPr id="5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Rectangle 50"/>
              <p:cNvSpPr/>
              <p:nvPr/>
            </p:nvSpPr>
            <p:spPr>
              <a:xfrm>
                <a:off x="6078186" y="489111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49" name="Rectangle 48"/>
            <p:cNvSpPr/>
            <p:nvPr/>
          </p:nvSpPr>
          <p:spPr>
            <a:xfrm>
              <a:off x="5588618" y="3116885"/>
              <a:ext cx="740908" cy="938719"/>
            </a:xfrm>
            <a:prstGeom prst="rect">
              <a:avLst/>
            </a:prstGeom>
          </p:spPr>
          <p:txBody>
            <a:bodyPr wrap="none">
              <a:spAutoFit/>
            </a:bodyPr>
            <a:lstStyle/>
            <a:p>
              <a:pPr algn="ctr"/>
              <a:r>
                <a:rPr lang="en-US" sz="1100" dirty="0" smtClean="0">
                  <a:latin typeface="Arial" pitchFamily="34" charset="0"/>
                  <a:cs typeface="Arial" pitchFamily="34" charset="0"/>
                </a:rPr>
                <a:t>Request</a:t>
              </a:r>
              <a:r>
                <a:rPr lang="en-US" sz="1100" dirty="0">
                  <a:latin typeface="Arial" pitchFamily="34" charset="0"/>
                  <a:cs typeface="Arial" pitchFamily="34" charset="0"/>
                </a:rPr>
                <a:t/>
              </a:r>
              <a:br>
                <a:rPr lang="en-US" sz="1100" dirty="0">
                  <a:latin typeface="Arial" pitchFamily="34" charset="0"/>
                  <a:cs typeface="Arial" pitchFamily="34" charset="0"/>
                </a:rPr>
              </a:br>
              <a:r>
                <a:rPr lang="en-US" sz="1100" dirty="0" smtClean="0">
                  <a:latin typeface="Arial" pitchFamily="34" charset="0"/>
                  <a:cs typeface="Arial" pitchFamily="34" charset="0"/>
                </a:rPr>
                <a:t>Broker</a:t>
              </a:r>
            </a:p>
            <a:p>
              <a:pPr algn="ctr"/>
              <a:r>
                <a:rPr lang="en-US" sz="1100" dirty="0" smtClean="0">
                  <a:latin typeface="Arial" pitchFamily="34" charset="0"/>
                  <a:cs typeface="Arial" pitchFamily="34" charset="0"/>
                </a:rPr>
                <a:t>&amp;</a:t>
              </a:r>
            </a:p>
            <a:p>
              <a:pPr algn="ctr"/>
              <a:r>
                <a:rPr lang="en-US" sz="1100" dirty="0" smtClean="0">
                  <a:latin typeface="Arial" pitchFamily="34" charset="0"/>
                  <a:cs typeface="Arial" pitchFamily="34" charset="0"/>
                </a:rPr>
                <a:t>Program</a:t>
              </a:r>
              <a:br>
                <a:rPr lang="en-US" sz="1100" dirty="0" smtClean="0">
                  <a:latin typeface="Arial" pitchFamily="34" charset="0"/>
                  <a:cs typeface="Arial" pitchFamily="34" charset="0"/>
                </a:rPr>
              </a:br>
              <a:r>
                <a:rPr lang="en-US" sz="1100" dirty="0" smtClean="0">
                  <a:latin typeface="Arial" pitchFamily="34" charset="0"/>
                  <a:cs typeface="Arial" pitchFamily="34" charset="0"/>
                </a:rPr>
                <a:t>Manager</a:t>
              </a:r>
            </a:p>
          </p:txBody>
        </p:sp>
      </p:grpSp>
      <p:grpSp>
        <p:nvGrpSpPr>
          <p:cNvPr id="42" name="MPS 1"/>
          <p:cNvGrpSpPr/>
          <p:nvPr/>
        </p:nvGrpSpPr>
        <p:grpSpPr>
          <a:xfrm>
            <a:off x="5114072" y="4073862"/>
            <a:ext cx="2658328" cy="1472262"/>
            <a:chOff x="5334000" y="2711423"/>
            <a:chExt cx="2658328" cy="1472262"/>
          </a:xfrm>
        </p:grpSpPr>
        <p:grpSp>
          <p:nvGrpSpPr>
            <p:cNvPr id="43" name="MPS_Prod 2"/>
            <p:cNvGrpSpPr/>
            <p:nvPr/>
          </p:nvGrpSpPr>
          <p:grpSpPr>
            <a:xfrm>
              <a:off x="5334000" y="2711423"/>
              <a:ext cx="2658328" cy="1472262"/>
              <a:chOff x="5874740" y="4891116"/>
              <a:chExt cx="2324402" cy="1204884"/>
            </a:xfrm>
          </p:grpSpPr>
          <p:pic>
            <p:nvPicPr>
              <p:cNvPr id="4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Rectangle 45"/>
              <p:cNvSpPr/>
              <p:nvPr/>
            </p:nvSpPr>
            <p:spPr>
              <a:xfrm>
                <a:off x="6078186" y="489111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44" name="Rectangle 43"/>
            <p:cNvSpPr/>
            <p:nvPr/>
          </p:nvSpPr>
          <p:spPr>
            <a:xfrm>
              <a:off x="5588618" y="3116885"/>
              <a:ext cx="740908" cy="938719"/>
            </a:xfrm>
            <a:prstGeom prst="rect">
              <a:avLst/>
            </a:prstGeom>
          </p:spPr>
          <p:txBody>
            <a:bodyPr wrap="none">
              <a:spAutoFit/>
            </a:bodyPr>
            <a:lstStyle/>
            <a:p>
              <a:pPr algn="ctr"/>
              <a:r>
                <a:rPr lang="en-US" sz="1100" dirty="0" smtClean="0">
                  <a:latin typeface="Arial" pitchFamily="34" charset="0"/>
                  <a:cs typeface="Arial" pitchFamily="34" charset="0"/>
                </a:rPr>
                <a:t>Request</a:t>
              </a:r>
              <a:r>
                <a:rPr lang="en-US" sz="1100" dirty="0">
                  <a:latin typeface="Arial" pitchFamily="34" charset="0"/>
                  <a:cs typeface="Arial" pitchFamily="34" charset="0"/>
                </a:rPr>
                <a:t/>
              </a:r>
              <a:br>
                <a:rPr lang="en-US" sz="1100" dirty="0">
                  <a:latin typeface="Arial" pitchFamily="34" charset="0"/>
                  <a:cs typeface="Arial" pitchFamily="34" charset="0"/>
                </a:rPr>
              </a:br>
              <a:r>
                <a:rPr lang="en-US" sz="1100" dirty="0" smtClean="0">
                  <a:latin typeface="Arial" pitchFamily="34" charset="0"/>
                  <a:cs typeface="Arial" pitchFamily="34" charset="0"/>
                </a:rPr>
                <a:t>Broker</a:t>
              </a:r>
            </a:p>
            <a:p>
              <a:pPr algn="ctr"/>
              <a:r>
                <a:rPr lang="en-US" sz="1100" dirty="0" smtClean="0">
                  <a:latin typeface="Arial" pitchFamily="34" charset="0"/>
                  <a:cs typeface="Arial" pitchFamily="34" charset="0"/>
                </a:rPr>
                <a:t>&amp;</a:t>
              </a:r>
            </a:p>
            <a:p>
              <a:pPr algn="ctr"/>
              <a:r>
                <a:rPr lang="en-US" sz="1100" dirty="0" smtClean="0">
                  <a:latin typeface="Arial" pitchFamily="34" charset="0"/>
                  <a:cs typeface="Arial" pitchFamily="34" charset="0"/>
                </a:rPr>
                <a:t>Program</a:t>
              </a:r>
              <a:br>
                <a:rPr lang="en-US" sz="1100" dirty="0" smtClean="0">
                  <a:latin typeface="Arial" pitchFamily="34" charset="0"/>
                  <a:cs typeface="Arial" pitchFamily="34" charset="0"/>
                </a:rPr>
              </a:br>
              <a:r>
                <a:rPr lang="en-US" sz="1100" dirty="0" smtClean="0">
                  <a:latin typeface="Arial" pitchFamily="34" charset="0"/>
                  <a:cs typeface="Arial" pitchFamily="34" charset="0"/>
                </a:rPr>
                <a:t>Manager</a:t>
              </a:r>
            </a:p>
          </p:txBody>
        </p:sp>
      </p:grpSp>
      <p:sp>
        <p:nvSpPr>
          <p:cNvPr id="75" name="Dev App"/>
          <p:cNvSpPr/>
          <p:nvPr/>
        </p:nvSpPr>
        <p:spPr bwMode="auto">
          <a:xfrm>
            <a:off x="2057401" y="1663279"/>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Server</a:t>
            </a:r>
          </a:p>
        </p:txBody>
      </p:sp>
      <p:sp>
        <p:nvSpPr>
          <p:cNvPr id="76" name="Dev App"/>
          <p:cNvSpPr/>
          <p:nvPr/>
        </p:nvSpPr>
        <p:spPr bwMode="auto">
          <a:xfrm>
            <a:off x="2133601" y="1587079"/>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Server</a:t>
            </a:r>
          </a:p>
        </p:txBody>
      </p:sp>
      <p:sp>
        <p:nvSpPr>
          <p:cNvPr id="77" name="Dev App"/>
          <p:cNvSpPr/>
          <p:nvPr/>
        </p:nvSpPr>
        <p:spPr bwMode="auto">
          <a:xfrm>
            <a:off x="2209801" y="1510879"/>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Server</a:t>
            </a:r>
          </a:p>
        </p:txBody>
      </p:sp>
      <p:sp>
        <p:nvSpPr>
          <p:cNvPr id="78" name="Dev App"/>
          <p:cNvSpPr/>
          <p:nvPr/>
        </p:nvSpPr>
        <p:spPr bwMode="auto">
          <a:xfrm>
            <a:off x="2287395" y="1436422"/>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Server</a:t>
            </a:r>
          </a:p>
        </p:txBody>
      </p:sp>
      <p:sp>
        <p:nvSpPr>
          <p:cNvPr id="79" name="Dev App"/>
          <p:cNvSpPr/>
          <p:nvPr/>
        </p:nvSpPr>
        <p:spPr bwMode="auto">
          <a:xfrm>
            <a:off x="4191001" y="1663278"/>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App</a:t>
            </a:r>
          </a:p>
          <a:p>
            <a:pPr algn="ctr"/>
            <a:r>
              <a:rPr lang="en-US" sz="1000" dirty="0" smtClean="0">
                <a:latin typeface="Arial" pitchFamily="34" charset="0"/>
                <a:cs typeface="Arial" pitchFamily="34" charset="0"/>
              </a:rPr>
              <a:t>Server</a:t>
            </a:r>
          </a:p>
        </p:txBody>
      </p:sp>
      <p:sp>
        <p:nvSpPr>
          <p:cNvPr id="80" name="Dev App"/>
          <p:cNvSpPr/>
          <p:nvPr/>
        </p:nvSpPr>
        <p:spPr bwMode="auto">
          <a:xfrm>
            <a:off x="4267201" y="1585336"/>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App</a:t>
            </a:r>
          </a:p>
          <a:p>
            <a:pPr algn="ctr"/>
            <a:r>
              <a:rPr lang="en-US" sz="1000" dirty="0" smtClean="0">
                <a:latin typeface="Arial" pitchFamily="34" charset="0"/>
                <a:cs typeface="Arial" pitchFamily="34" charset="0"/>
              </a:rPr>
              <a:t>Server</a:t>
            </a:r>
          </a:p>
        </p:txBody>
      </p:sp>
      <p:sp>
        <p:nvSpPr>
          <p:cNvPr id="81" name="Dev App"/>
          <p:cNvSpPr/>
          <p:nvPr/>
        </p:nvSpPr>
        <p:spPr bwMode="auto">
          <a:xfrm>
            <a:off x="4343401" y="1509136"/>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App</a:t>
            </a:r>
          </a:p>
          <a:p>
            <a:pPr algn="ctr"/>
            <a:r>
              <a:rPr lang="en-US" sz="1000" dirty="0" smtClean="0">
                <a:latin typeface="Arial" pitchFamily="34" charset="0"/>
                <a:cs typeface="Arial" pitchFamily="34" charset="0"/>
              </a:rPr>
              <a:t>Server</a:t>
            </a:r>
          </a:p>
        </p:txBody>
      </p:sp>
      <p:sp>
        <p:nvSpPr>
          <p:cNvPr id="82" name="Dev App"/>
          <p:cNvSpPr/>
          <p:nvPr/>
        </p:nvSpPr>
        <p:spPr bwMode="auto">
          <a:xfrm>
            <a:off x="4418207" y="1432936"/>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App</a:t>
            </a:r>
          </a:p>
          <a:p>
            <a:pPr algn="ctr"/>
            <a:r>
              <a:rPr lang="en-US" sz="1000" dirty="0" smtClean="0">
                <a:latin typeface="Arial" pitchFamily="34" charset="0"/>
                <a:cs typeface="Arial" pitchFamily="34" charset="0"/>
              </a:rPr>
              <a:t>Server</a:t>
            </a:r>
          </a:p>
        </p:txBody>
      </p:sp>
      <p:sp>
        <p:nvSpPr>
          <p:cNvPr id="83" name="DMZ1"/>
          <p:cNvSpPr/>
          <p:nvPr/>
        </p:nvSpPr>
        <p:spPr>
          <a:xfrm>
            <a:off x="1021266" y="1066800"/>
            <a:ext cx="2104058" cy="5638800"/>
          </a:xfrm>
          <a:prstGeom prst="roundRect">
            <a:avLst>
              <a:gd name="adj" fmla="val 7109"/>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smtClean="0">
                <a:solidFill>
                  <a:schemeClr val="tx1"/>
                </a:solidFill>
                <a:latin typeface="Arial" pitchFamily="34" charset="0"/>
                <a:cs typeface="Arial" pitchFamily="34" charset="0"/>
              </a:rPr>
              <a:t>DMZ 1</a:t>
            </a:r>
          </a:p>
        </p:txBody>
      </p:sp>
      <p:grpSp>
        <p:nvGrpSpPr>
          <p:cNvPr id="134" name="Database Server"/>
          <p:cNvGrpSpPr/>
          <p:nvPr/>
        </p:nvGrpSpPr>
        <p:grpSpPr>
          <a:xfrm>
            <a:off x="6324600" y="1441174"/>
            <a:ext cx="2114244" cy="1287162"/>
            <a:chOff x="4572001" y="1989438"/>
            <a:chExt cx="2114244" cy="1287162"/>
          </a:xfrm>
        </p:grpSpPr>
        <p:sp>
          <p:nvSpPr>
            <p:cNvPr id="114" name="Dev App"/>
            <p:cNvSpPr/>
            <p:nvPr/>
          </p:nvSpPr>
          <p:spPr bwMode="auto">
            <a:xfrm>
              <a:off x="4572001" y="1989438"/>
              <a:ext cx="2114244" cy="1287162"/>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Database Server</a:t>
              </a:r>
            </a:p>
          </p:txBody>
        </p:sp>
        <p:grpSp>
          <p:nvGrpSpPr>
            <p:cNvPr id="108" name="Group 107"/>
            <p:cNvGrpSpPr/>
            <p:nvPr/>
          </p:nvGrpSpPr>
          <p:grpSpPr>
            <a:xfrm>
              <a:off x="4791404" y="2728866"/>
              <a:ext cx="1654778" cy="467484"/>
              <a:chOff x="3657600" y="5700666"/>
              <a:chExt cx="1654778" cy="424687"/>
            </a:xfrm>
          </p:grpSpPr>
          <p:pic>
            <p:nvPicPr>
              <p:cNvPr id="110"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5707833"/>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1"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8822" y="5715000"/>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2"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0043" y="5700666"/>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grpSp>
      </p:grpSp>
      <p:graphicFrame>
        <p:nvGraphicFramePr>
          <p:cNvPr id="113" name="Database Table"/>
          <p:cNvGraphicFramePr>
            <a:graphicFrameLocks noGrp="1"/>
          </p:cNvGraphicFramePr>
          <p:nvPr>
            <p:extLst>
              <p:ext uri="{D42A27DB-BD31-4B8C-83A1-F6EECF244321}">
                <p14:modId xmlns:p14="http://schemas.microsoft.com/office/powerpoint/2010/main" val="266505059"/>
              </p:ext>
            </p:extLst>
          </p:nvPr>
        </p:nvGraphicFramePr>
        <p:xfrm>
          <a:off x="6533844" y="1968949"/>
          <a:ext cx="773046" cy="524808"/>
        </p:xfrm>
        <a:graphic>
          <a:graphicData uri="http://schemas.openxmlformats.org/drawingml/2006/table">
            <a:tbl>
              <a:tblPr firstRow="1" bandRow="1">
                <a:tableStyleId>{69CF1AB2-1976-4502-BF36-3FF5EA218861}</a:tableStyleId>
              </a:tblPr>
              <a:tblGrid>
                <a:gridCol w="257682"/>
                <a:gridCol w="257682"/>
                <a:gridCol w="257682"/>
              </a:tblGrid>
              <a:tr h="174936">
                <a:tc>
                  <a:txBody>
                    <a:bodyPr/>
                    <a:lstStyle/>
                    <a:p>
                      <a:endParaRPr lang="en-US" sz="400" dirty="0"/>
                    </a:p>
                  </a:txBody>
                  <a:tcPr/>
                </a:tc>
                <a:tc>
                  <a:txBody>
                    <a:bodyPr/>
                    <a:lstStyle/>
                    <a:p>
                      <a:endParaRPr lang="en-US" sz="400" dirty="0"/>
                    </a:p>
                  </a:txBody>
                  <a:tcPr/>
                </a:tc>
                <a:tc>
                  <a:txBody>
                    <a:bodyPr/>
                    <a:lstStyle/>
                    <a:p>
                      <a:endParaRPr lang="en-US" sz="400" dirty="0"/>
                    </a:p>
                  </a:txBody>
                  <a:tcPr/>
                </a:tc>
              </a:tr>
              <a:tr h="174936">
                <a:tc>
                  <a:txBody>
                    <a:bodyPr/>
                    <a:lstStyle/>
                    <a:p>
                      <a:endParaRPr lang="en-US" sz="400"/>
                    </a:p>
                  </a:txBody>
                  <a:tcPr/>
                </a:tc>
                <a:tc>
                  <a:txBody>
                    <a:bodyPr/>
                    <a:lstStyle/>
                    <a:p>
                      <a:endParaRPr lang="en-US" sz="400" dirty="0"/>
                    </a:p>
                  </a:txBody>
                  <a:tcPr/>
                </a:tc>
                <a:tc>
                  <a:txBody>
                    <a:bodyPr/>
                    <a:lstStyle/>
                    <a:p>
                      <a:endParaRPr lang="en-US" sz="400" dirty="0"/>
                    </a:p>
                  </a:txBody>
                  <a:tcPr/>
                </a:tc>
              </a:tr>
              <a:tr h="174936">
                <a:tc>
                  <a:txBody>
                    <a:bodyPr/>
                    <a:lstStyle/>
                    <a:p>
                      <a:endParaRPr lang="en-US" sz="400"/>
                    </a:p>
                  </a:txBody>
                  <a:tcPr/>
                </a:tc>
                <a:tc>
                  <a:txBody>
                    <a:bodyPr/>
                    <a:lstStyle/>
                    <a:p>
                      <a:endParaRPr lang="en-US" sz="400"/>
                    </a:p>
                  </a:txBody>
                  <a:tcPr/>
                </a:tc>
                <a:tc>
                  <a:txBody>
                    <a:bodyPr/>
                    <a:lstStyle/>
                    <a:p>
                      <a:endParaRPr lang="en-US" sz="400" dirty="0"/>
                    </a:p>
                  </a:txBody>
                  <a:tcPr/>
                </a:tc>
              </a:tr>
            </a:tbl>
          </a:graphicData>
        </a:graphic>
      </p:graphicFrame>
      <p:sp>
        <p:nvSpPr>
          <p:cNvPr id="132" name="DMZ2"/>
          <p:cNvSpPr/>
          <p:nvPr/>
        </p:nvSpPr>
        <p:spPr>
          <a:xfrm>
            <a:off x="3199276" y="1066800"/>
            <a:ext cx="5487524" cy="5638800"/>
          </a:xfrm>
          <a:prstGeom prst="roundRect">
            <a:avLst>
              <a:gd name="adj" fmla="val 2842"/>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smtClean="0">
                <a:solidFill>
                  <a:schemeClr val="tx1"/>
                </a:solidFill>
                <a:latin typeface="Arial" pitchFamily="34" charset="0"/>
                <a:cs typeface="Arial" pitchFamily="34" charset="0"/>
              </a:rPr>
              <a:t>DMZ 2</a:t>
            </a:r>
          </a:p>
        </p:txBody>
      </p:sp>
      <p:sp>
        <p:nvSpPr>
          <p:cNvPr id="135" name="Left-Right Arrow 134"/>
          <p:cNvSpPr/>
          <p:nvPr/>
        </p:nvSpPr>
        <p:spPr>
          <a:xfrm>
            <a:off x="1683610" y="1890275"/>
            <a:ext cx="533400"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6" name="Left-Right Arrow 135"/>
          <p:cNvSpPr/>
          <p:nvPr/>
        </p:nvSpPr>
        <p:spPr>
          <a:xfrm>
            <a:off x="3824418" y="1890275"/>
            <a:ext cx="533400"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7" name="Left-Right Arrow 136"/>
          <p:cNvSpPr/>
          <p:nvPr/>
        </p:nvSpPr>
        <p:spPr>
          <a:xfrm>
            <a:off x="2974588" y="1890275"/>
            <a:ext cx="404321"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8" name="App to Database Arrow"/>
          <p:cNvSpPr/>
          <p:nvPr/>
        </p:nvSpPr>
        <p:spPr>
          <a:xfrm>
            <a:off x="5105400" y="1887940"/>
            <a:ext cx="1238556"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5" name="Left-Up Arrow 154"/>
          <p:cNvSpPr/>
          <p:nvPr/>
        </p:nvSpPr>
        <p:spPr>
          <a:xfrm flipV="1">
            <a:off x="5112445" y="2188489"/>
            <a:ext cx="526355" cy="1088110"/>
          </a:xfrm>
          <a:prstGeom prst="leftUpArrow">
            <a:avLst>
              <a:gd name="adj1" fmla="val 30630"/>
              <a:gd name="adj2" fmla="val 30264"/>
              <a:gd name="adj3" fmla="val 23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8" name="MPS to Database Arrow"/>
          <p:cNvSpPr/>
          <p:nvPr/>
        </p:nvSpPr>
        <p:spPr>
          <a:xfrm rot="16200000">
            <a:off x="5554647" y="3750699"/>
            <a:ext cx="340062"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2" name="License Mgr 3"/>
          <p:cNvSpPr/>
          <p:nvPr/>
        </p:nvSpPr>
        <p:spPr bwMode="auto">
          <a:xfrm>
            <a:off x="4711823" y="6248400"/>
            <a:ext cx="774434" cy="381000"/>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endParaRPr lang="en-US" sz="1000" dirty="0" smtClean="0">
              <a:latin typeface="Arial" pitchFamily="34" charset="0"/>
              <a:cs typeface="Arial" pitchFamily="34" charset="0"/>
            </a:endParaRPr>
          </a:p>
        </p:txBody>
      </p:sp>
      <p:sp>
        <p:nvSpPr>
          <p:cNvPr id="163" name="License Mgr 2"/>
          <p:cNvSpPr/>
          <p:nvPr/>
        </p:nvSpPr>
        <p:spPr bwMode="auto">
          <a:xfrm>
            <a:off x="4788023" y="6204122"/>
            <a:ext cx="774434" cy="381000"/>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endParaRPr lang="en-US" sz="1000" dirty="0" smtClean="0">
              <a:latin typeface="Arial" pitchFamily="34" charset="0"/>
              <a:cs typeface="Arial" pitchFamily="34" charset="0"/>
            </a:endParaRPr>
          </a:p>
        </p:txBody>
      </p:sp>
      <p:sp>
        <p:nvSpPr>
          <p:cNvPr id="164" name="License Mgr 1"/>
          <p:cNvSpPr/>
          <p:nvPr/>
        </p:nvSpPr>
        <p:spPr bwMode="auto">
          <a:xfrm>
            <a:off x="4867236" y="6163962"/>
            <a:ext cx="774434" cy="381000"/>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License</a:t>
            </a:r>
          </a:p>
          <a:p>
            <a:pPr algn="ctr"/>
            <a:r>
              <a:rPr lang="en-US" sz="1000" dirty="0" smtClean="0">
                <a:latin typeface="Arial" pitchFamily="34" charset="0"/>
                <a:cs typeface="Arial" pitchFamily="34" charset="0"/>
              </a:rPr>
              <a:t>Manager</a:t>
            </a:r>
          </a:p>
        </p:txBody>
      </p:sp>
      <p:sp>
        <p:nvSpPr>
          <p:cNvPr id="168" name="License Mgr Arrow"/>
          <p:cNvSpPr/>
          <p:nvPr/>
        </p:nvSpPr>
        <p:spPr>
          <a:xfrm>
            <a:off x="5140703" y="5722843"/>
            <a:ext cx="196167" cy="432881"/>
          </a:xfrm>
          <a:prstGeom prst="upDownArrow">
            <a:avLst/>
          </a:prstGeom>
          <a:solidFill>
            <a:schemeClr val="bg1">
              <a:lumMod val="8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smtClean="0">
              <a:latin typeface="Arial" pitchFamily="34" charset="0"/>
              <a:cs typeface="Arial" pitchFamily="34" charset="0"/>
            </a:endParaRPr>
          </a:p>
        </p:txBody>
      </p:sp>
      <p:grpSp>
        <p:nvGrpSpPr>
          <p:cNvPr id="169" name="Group 168"/>
          <p:cNvGrpSpPr/>
          <p:nvPr/>
        </p:nvGrpSpPr>
        <p:grpSpPr bwMode="auto">
          <a:xfrm>
            <a:off x="228600" y="1127478"/>
            <a:ext cx="340724" cy="1729260"/>
            <a:chOff x="161450" y="1013940"/>
            <a:chExt cx="340724" cy="1729260"/>
          </a:xfrm>
        </p:grpSpPr>
        <p:grpSp>
          <p:nvGrpSpPr>
            <p:cNvPr id="170" name="Group 169"/>
            <p:cNvGrpSpPr/>
            <p:nvPr/>
          </p:nvGrpSpPr>
          <p:grpSpPr bwMode="auto">
            <a:xfrm>
              <a:off x="161450" y="1013940"/>
              <a:ext cx="340724" cy="338138"/>
              <a:chOff x="5640323" y="4697291"/>
              <a:chExt cx="1882071" cy="1693309"/>
            </a:xfrm>
          </p:grpSpPr>
          <p:grpSp>
            <p:nvGrpSpPr>
              <p:cNvPr id="187" name="Group 186"/>
              <p:cNvGrpSpPr/>
              <p:nvPr/>
            </p:nvGrpSpPr>
            <p:grpSpPr bwMode="auto">
              <a:xfrm>
                <a:off x="5640323" y="4697291"/>
                <a:ext cx="1882071" cy="1693309"/>
                <a:chOff x="4559429" y="4030145"/>
                <a:chExt cx="1882071" cy="1693309"/>
              </a:xfrm>
            </p:grpSpPr>
            <p:pic>
              <p:nvPicPr>
                <p:cNvPr id="18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8" name="Picture 187"/>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171" name="Group 170"/>
            <p:cNvGrpSpPr/>
            <p:nvPr/>
          </p:nvGrpSpPr>
          <p:grpSpPr bwMode="auto">
            <a:xfrm>
              <a:off x="161450" y="1338262"/>
              <a:ext cx="340724" cy="338138"/>
              <a:chOff x="5640323" y="4697291"/>
              <a:chExt cx="1882071" cy="1693309"/>
            </a:xfrm>
          </p:grpSpPr>
          <p:grpSp>
            <p:nvGrpSpPr>
              <p:cNvPr id="183" name="Group 182"/>
              <p:cNvGrpSpPr/>
              <p:nvPr/>
            </p:nvGrpSpPr>
            <p:grpSpPr bwMode="auto">
              <a:xfrm>
                <a:off x="5640323" y="4697291"/>
                <a:ext cx="1882071" cy="1693309"/>
                <a:chOff x="4559429" y="4030145"/>
                <a:chExt cx="1882071" cy="1693309"/>
              </a:xfrm>
            </p:grpSpPr>
            <p:pic>
              <p:nvPicPr>
                <p:cNvPr id="18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4" name="Picture 183"/>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172" name="Group 171"/>
            <p:cNvGrpSpPr/>
            <p:nvPr/>
          </p:nvGrpSpPr>
          <p:grpSpPr bwMode="auto">
            <a:xfrm>
              <a:off x="161450" y="2024062"/>
              <a:ext cx="340724" cy="338138"/>
              <a:chOff x="5640323" y="4697291"/>
              <a:chExt cx="1882071" cy="1693309"/>
            </a:xfrm>
          </p:grpSpPr>
          <p:grpSp>
            <p:nvGrpSpPr>
              <p:cNvPr id="179" name="Group 178"/>
              <p:cNvGrpSpPr/>
              <p:nvPr/>
            </p:nvGrpSpPr>
            <p:grpSpPr bwMode="auto">
              <a:xfrm>
                <a:off x="5640323" y="4697291"/>
                <a:ext cx="1882071" cy="1693309"/>
                <a:chOff x="4559429" y="4030145"/>
                <a:chExt cx="1882071" cy="1693309"/>
              </a:xfrm>
            </p:grpSpPr>
            <p:pic>
              <p:nvPicPr>
                <p:cNvPr id="18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0" name="Picture 179"/>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173" name="Group 172"/>
            <p:cNvGrpSpPr/>
            <p:nvPr/>
          </p:nvGrpSpPr>
          <p:grpSpPr bwMode="auto">
            <a:xfrm>
              <a:off x="161450" y="2405062"/>
              <a:ext cx="340724" cy="338138"/>
              <a:chOff x="5640323" y="4697291"/>
              <a:chExt cx="1882071" cy="1693309"/>
            </a:xfrm>
          </p:grpSpPr>
          <p:grpSp>
            <p:nvGrpSpPr>
              <p:cNvPr id="175" name="Group 174"/>
              <p:cNvGrpSpPr/>
              <p:nvPr/>
            </p:nvGrpSpPr>
            <p:grpSpPr bwMode="auto">
              <a:xfrm>
                <a:off x="5640323" y="4697291"/>
                <a:ext cx="1882071" cy="1693309"/>
                <a:chOff x="4559429" y="4030145"/>
                <a:chExt cx="1882071" cy="1693309"/>
              </a:xfrm>
            </p:grpSpPr>
            <p:pic>
              <p:nvPicPr>
                <p:cNvPr id="17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6" name="Picture 175"/>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sp>
          <p:nvSpPr>
            <p:cNvPr id="174" name="TextBox 173"/>
            <p:cNvSpPr txBox="1"/>
            <p:nvPr/>
          </p:nvSpPr>
          <p:spPr bwMode="auto">
            <a:xfrm>
              <a:off x="204213" y="1665364"/>
              <a:ext cx="255198" cy="369332"/>
            </a:xfrm>
            <a:prstGeom prst="rect">
              <a:avLst/>
            </a:prstGeom>
            <a:noFill/>
          </p:spPr>
          <p:txBody>
            <a:bodyPr wrap="none" rtlCol="0">
              <a:spAutoFit/>
            </a:bodyPr>
            <a:lstStyle/>
            <a:p>
              <a:pPr>
                <a:lnSpc>
                  <a:spcPct val="30000"/>
                </a:lnSpc>
              </a:pPr>
              <a:r>
                <a:rPr lang="en-US" sz="2000" b="1" dirty="0" smtClean="0">
                  <a:latin typeface="Arial" pitchFamily="34" charset="0"/>
                  <a:cs typeface="Arial" pitchFamily="34" charset="0"/>
                </a:rPr>
                <a:t>.</a:t>
              </a:r>
            </a:p>
            <a:p>
              <a:pPr>
                <a:lnSpc>
                  <a:spcPct val="30000"/>
                </a:lnSpc>
              </a:pPr>
              <a:r>
                <a:rPr lang="en-US" sz="2000" b="1" dirty="0" smtClean="0">
                  <a:latin typeface="Arial" pitchFamily="34" charset="0"/>
                  <a:cs typeface="Arial" pitchFamily="34" charset="0"/>
                </a:rPr>
                <a:t>.</a:t>
              </a:r>
            </a:p>
            <a:p>
              <a:pPr>
                <a:lnSpc>
                  <a:spcPct val="30000"/>
                </a:lnSpc>
              </a:pPr>
              <a:r>
                <a:rPr lang="en-US" sz="2000" b="1" dirty="0">
                  <a:latin typeface="Arial" pitchFamily="34" charset="0"/>
                  <a:cs typeface="Arial" pitchFamily="34" charset="0"/>
                </a:rPr>
                <a:t>.</a:t>
              </a:r>
            </a:p>
          </p:txBody>
        </p:sp>
      </p:grpSp>
      <p:grpSp>
        <p:nvGrpSpPr>
          <p:cNvPr id="191" name="Group 190"/>
          <p:cNvGrpSpPr/>
          <p:nvPr/>
        </p:nvGrpSpPr>
        <p:grpSpPr bwMode="auto">
          <a:xfrm>
            <a:off x="685800" y="1382475"/>
            <a:ext cx="457200" cy="1321863"/>
            <a:chOff x="579864" y="1235599"/>
            <a:chExt cx="624468" cy="1321863"/>
          </a:xfrm>
        </p:grpSpPr>
        <p:cxnSp>
          <p:nvCxnSpPr>
            <p:cNvPr id="192" name="Straight Arrow Connector 191"/>
            <p:cNvCxnSpPr/>
            <p:nvPr/>
          </p:nvCxnSpPr>
          <p:spPr bwMode="auto">
            <a:xfrm>
              <a:off x="579864" y="1235599"/>
              <a:ext cx="624468" cy="391863"/>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p:nvPr/>
          </p:nvCxnSpPr>
          <p:spPr bwMode="auto">
            <a:xfrm>
              <a:off x="579864" y="1599394"/>
              <a:ext cx="624468" cy="196068"/>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bwMode="auto">
            <a:xfrm flipV="1">
              <a:off x="579864" y="2165599"/>
              <a:ext cx="624468" cy="391863"/>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bwMode="auto">
            <a:xfrm flipV="1">
              <a:off x="579864" y="1980394"/>
              <a:ext cx="624468" cy="196068"/>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196" name="Left-Up Arrow 195"/>
          <p:cNvSpPr/>
          <p:nvPr/>
        </p:nvSpPr>
        <p:spPr>
          <a:xfrm flipH="1" flipV="1">
            <a:off x="5798245" y="2190398"/>
            <a:ext cx="526355" cy="1088110"/>
          </a:xfrm>
          <a:prstGeom prst="leftUpArrow">
            <a:avLst>
              <a:gd name="adj1" fmla="val 30629"/>
              <a:gd name="adj2" fmla="val 30264"/>
              <a:gd name="adj3" fmla="val 23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97" name="MPS to Database Arrow"/>
          <p:cNvSpPr/>
          <p:nvPr/>
        </p:nvSpPr>
        <p:spPr>
          <a:xfrm rot="16200000">
            <a:off x="6418811" y="3250071"/>
            <a:ext cx="1341318"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84" name="Auto Deploy Repository"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0270" y="6146464"/>
            <a:ext cx="381000" cy="398498"/>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6248399" y="6253854"/>
            <a:ext cx="1219201" cy="400110"/>
          </a:xfrm>
          <a:prstGeom prst="rect">
            <a:avLst/>
          </a:prstGeom>
          <a:noFill/>
        </p:spPr>
        <p:txBody>
          <a:bodyPr wrap="square" rtlCol="0">
            <a:spAutoFit/>
          </a:bodyPr>
          <a:lstStyle/>
          <a:p>
            <a:r>
              <a:rPr lang="en-US" sz="1000" dirty="0" smtClean="0">
                <a:cs typeface="Arial" pitchFamily="34" charset="0"/>
              </a:rPr>
              <a:t>Auto Deployment</a:t>
            </a:r>
          </a:p>
          <a:p>
            <a:r>
              <a:rPr lang="en-US" sz="1000" dirty="0" smtClean="0">
                <a:cs typeface="Arial" pitchFamily="34" charset="0"/>
              </a:rPr>
              <a:t>Repository</a:t>
            </a:r>
            <a:endParaRPr lang="en-US" sz="1000" dirty="0">
              <a:cs typeface="Arial" pitchFamily="34" charset="0"/>
            </a:endParaRPr>
          </a:p>
        </p:txBody>
      </p:sp>
      <p:sp>
        <p:nvSpPr>
          <p:cNvPr id="86" name="Auto Deploy Arrow"/>
          <p:cNvSpPr/>
          <p:nvPr/>
        </p:nvSpPr>
        <p:spPr>
          <a:xfrm>
            <a:off x="5943600" y="5715000"/>
            <a:ext cx="196167" cy="432881"/>
          </a:xfrm>
          <a:prstGeom prst="upDownArrow">
            <a:avLst/>
          </a:prstGeom>
          <a:solidFill>
            <a:schemeClr val="bg1">
              <a:lumMod val="8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4281491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ounded Rectangle 41"/>
          <p:cNvSpPr/>
          <p:nvPr/>
        </p:nvSpPr>
        <p:spPr>
          <a:xfrm>
            <a:off x="5410200" y="1981200"/>
            <a:ext cx="3505200" cy="1828800"/>
          </a:xfrm>
          <a:prstGeom prst="roundRect">
            <a:avLst>
              <a:gd name="adj" fmla="val 6911"/>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MATLAB Function</a:t>
            </a:r>
          </a:p>
        </p:txBody>
      </p:sp>
      <p:sp>
        <p:nvSpPr>
          <p:cNvPr id="46" name="Rounded Rectangle 45"/>
          <p:cNvSpPr/>
          <p:nvPr/>
        </p:nvSpPr>
        <p:spPr>
          <a:xfrm>
            <a:off x="304800" y="4000499"/>
            <a:ext cx="8610600" cy="2324101"/>
          </a:xfrm>
          <a:prstGeom prst="roundRect">
            <a:avLst>
              <a:gd name="adj" fmla="val 6911"/>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Enterprise Application</a:t>
            </a:r>
          </a:p>
        </p:txBody>
      </p:sp>
      <p:sp>
        <p:nvSpPr>
          <p:cNvPr id="57" name="Title 1"/>
          <p:cNvSpPr>
            <a:spLocks noGrp="1"/>
          </p:cNvSpPr>
          <p:nvPr>
            <p:ph type="title"/>
          </p:nvPr>
        </p:nvSpPr>
        <p:spPr>
          <a:xfrm>
            <a:off x="457200" y="457200"/>
            <a:ext cx="8077200" cy="990600"/>
          </a:xfrm>
        </p:spPr>
        <p:txBody>
          <a:bodyPr/>
          <a:lstStyle/>
          <a:p>
            <a:r>
              <a:rPr lang="en-US" dirty="0" smtClean="0">
                <a:solidFill>
                  <a:srgbClr val="125687"/>
                </a:solidFill>
              </a:rPr>
              <a:t>Integration Example</a:t>
            </a:r>
            <a:endParaRPr lang="en-US" dirty="0"/>
          </a:p>
        </p:txBody>
      </p:sp>
      <p:sp>
        <p:nvSpPr>
          <p:cNvPr id="27" name="Rectangle 26"/>
          <p:cNvSpPr/>
          <p:nvPr/>
        </p:nvSpPr>
        <p:spPr>
          <a:xfrm>
            <a:off x="5827039" y="2630530"/>
            <a:ext cx="2631161" cy="830997"/>
          </a:xfrm>
          <a:prstGeom prst="rect">
            <a:avLst/>
          </a:prstGeom>
        </p:spPr>
        <p:txBody>
          <a:bodyPr wrap="square">
            <a:spAutoFit/>
          </a:bodyPr>
          <a:lstStyle/>
          <a:p>
            <a:r>
              <a:rPr lang="en-US" sz="800" dirty="0"/>
              <a:t>function B = </a:t>
            </a:r>
            <a:r>
              <a:rPr lang="en-US" sz="800" dirty="0" err="1"/>
              <a:t>BlackScholes</a:t>
            </a:r>
            <a:r>
              <a:rPr lang="en-US" sz="800" dirty="0"/>
              <a:t>(</a:t>
            </a:r>
            <a:r>
              <a:rPr lang="en-US" sz="800" dirty="0" err="1"/>
              <a:t>CP,S,X,T,r,v</a:t>
            </a:r>
            <a:r>
              <a:rPr lang="en-US" sz="800" dirty="0" smtClean="0"/>
              <a:t>)</a:t>
            </a:r>
          </a:p>
          <a:p>
            <a:endParaRPr lang="en-US" sz="800" dirty="0"/>
          </a:p>
          <a:p>
            <a:r>
              <a:rPr lang="en-US" sz="800" dirty="0"/>
              <a:t>d2=d1-v*</a:t>
            </a:r>
            <a:r>
              <a:rPr lang="en-US" sz="800" dirty="0" err="1"/>
              <a:t>sqrt</a:t>
            </a:r>
            <a:r>
              <a:rPr lang="en-US" sz="800" dirty="0"/>
              <a:t>(T);</a:t>
            </a:r>
          </a:p>
          <a:p>
            <a:r>
              <a:rPr lang="en-US" sz="800" dirty="0"/>
              <a:t>if CP=='c' </a:t>
            </a:r>
          </a:p>
          <a:p>
            <a:r>
              <a:rPr lang="en-US" sz="800" dirty="0"/>
              <a:t>B = (S*</a:t>
            </a:r>
            <a:r>
              <a:rPr lang="en-US" sz="800" dirty="0" err="1"/>
              <a:t>normcdf</a:t>
            </a:r>
            <a:r>
              <a:rPr lang="en-US" sz="800" dirty="0"/>
              <a:t>(d1)-X*</a:t>
            </a:r>
            <a:r>
              <a:rPr lang="en-US" sz="800" dirty="0" err="1"/>
              <a:t>exp</a:t>
            </a:r>
            <a:r>
              <a:rPr lang="en-US" sz="800" dirty="0"/>
              <a:t>(-r*T)*</a:t>
            </a:r>
            <a:r>
              <a:rPr lang="en-US" sz="800" dirty="0" err="1"/>
              <a:t>normcdf</a:t>
            </a:r>
            <a:r>
              <a:rPr lang="en-US" sz="800" dirty="0"/>
              <a:t>(d2))-noise;</a:t>
            </a:r>
          </a:p>
          <a:p>
            <a:endParaRPr lang="en-US" sz="800" dirty="0"/>
          </a:p>
        </p:txBody>
      </p:sp>
      <p:sp>
        <p:nvSpPr>
          <p:cNvPr id="28" name="ML Function Signature (Oval)"/>
          <p:cNvSpPr/>
          <p:nvPr/>
        </p:nvSpPr>
        <p:spPr>
          <a:xfrm>
            <a:off x="5715000" y="2590799"/>
            <a:ext cx="2188137" cy="325305"/>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9" name="Rectangle 28"/>
          <p:cNvSpPr/>
          <p:nvPr/>
        </p:nvSpPr>
        <p:spPr>
          <a:xfrm>
            <a:off x="736491" y="4688660"/>
            <a:ext cx="6752893" cy="1077218"/>
          </a:xfrm>
          <a:prstGeom prst="rect">
            <a:avLst/>
          </a:prstGeom>
        </p:spPr>
        <p:txBody>
          <a:bodyPr wrap="square">
            <a:spAutoFit/>
          </a:bodyPr>
          <a:lstStyle/>
          <a:p>
            <a:r>
              <a:rPr lang="en-US" sz="800" dirty="0" smtClean="0">
                <a:solidFill>
                  <a:srgbClr val="0000FF"/>
                </a:solidFill>
                <a:latin typeface="Consolas"/>
              </a:rPr>
              <a:t>using</a:t>
            </a:r>
            <a:r>
              <a:rPr lang="en-US" sz="800" dirty="0" smtClean="0">
                <a:solidFill>
                  <a:prstClr val="black"/>
                </a:solidFill>
                <a:latin typeface="Consolas"/>
              </a:rPr>
              <a:t> </a:t>
            </a:r>
            <a:r>
              <a:rPr lang="en-US" sz="800" dirty="0" err="1">
                <a:solidFill>
                  <a:prstClr val="black"/>
                </a:solidFill>
                <a:latin typeface="Consolas"/>
              </a:rPr>
              <a:t>Mathworks.MATLAB.ProductionServer.Client</a:t>
            </a:r>
            <a:r>
              <a:rPr lang="en-US" sz="800" dirty="0">
                <a:solidFill>
                  <a:prstClr val="black"/>
                </a:solidFill>
                <a:latin typeface="Consolas"/>
              </a:rPr>
              <a:t>;</a:t>
            </a:r>
          </a:p>
          <a:p>
            <a:endParaRPr lang="en-US" sz="800" dirty="0">
              <a:solidFill>
                <a:prstClr val="black"/>
              </a:solidFill>
              <a:latin typeface="Consolas"/>
            </a:endParaRPr>
          </a:p>
          <a:p>
            <a:r>
              <a:rPr lang="en-US" sz="800" dirty="0" smtClean="0">
                <a:solidFill>
                  <a:srgbClr val="0000FF"/>
                </a:solidFill>
                <a:latin typeface="Consolas"/>
              </a:rPr>
              <a:t>   public</a:t>
            </a:r>
            <a:r>
              <a:rPr lang="en-US" sz="800" dirty="0" smtClean="0">
                <a:solidFill>
                  <a:prstClr val="black"/>
                </a:solidFill>
                <a:latin typeface="Consolas"/>
              </a:rPr>
              <a:t> </a:t>
            </a:r>
            <a:r>
              <a:rPr lang="en-US" sz="800" dirty="0">
                <a:solidFill>
                  <a:srgbClr val="0000FF"/>
                </a:solidFill>
                <a:latin typeface="Consolas"/>
              </a:rPr>
              <a:t>interface</a:t>
            </a:r>
            <a:r>
              <a:rPr lang="en-US" sz="800" dirty="0">
                <a:solidFill>
                  <a:prstClr val="black"/>
                </a:solidFill>
                <a:latin typeface="Consolas"/>
              </a:rPr>
              <a:t> </a:t>
            </a:r>
            <a:r>
              <a:rPr lang="en-US" sz="800" dirty="0" err="1">
                <a:solidFill>
                  <a:srgbClr val="2B91AF"/>
                </a:solidFill>
                <a:latin typeface="Consolas"/>
              </a:rPr>
              <a:t>BlkSchInterface</a:t>
            </a:r>
            <a:endParaRPr lang="en-US" sz="800" dirty="0">
              <a:solidFill>
                <a:prstClr val="black"/>
              </a:solidFill>
              <a:latin typeface="Consolas"/>
            </a:endParaRPr>
          </a:p>
          <a:p>
            <a:r>
              <a:rPr lang="en-US" sz="800" dirty="0">
                <a:solidFill>
                  <a:prstClr val="black"/>
                </a:solidFill>
                <a:latin typeface="Consolas"/>
              </a:rPr>
              <a:t>    </a:t>
            </a:r>
            <a:r>
              <a:rPr lang="en-US" sz="800" dirty="0" smtClean="0">
                <a:solidFill>
                  <a:prstClr val="black"/>
                </a:solidFill>
                <a:latin typeface="Consolas"/>
              </a:rPr>
              <a:t>{        </a:t>
            </a:r>
            <a:r>
              <a:rPr lang="en-US" sz="800" dirty="0">
                <a:solidFill>
                  <a:srgbClr val="0000FF"/>
                </a:solidFill>
                <a:latin typeface="Consolas"/>
              </a:rPr>
              <a:t>double</a:t>
            </a:r>
            <a:r>
              <a:rPr lang="en-US" sz="800" dirty="0">
                <a:solidFill>
                  <a:prstClr val="black"/>
                </a:solidFill>
                <a:latin typeface="Consolas"/>
              </a:rPr>
              <a:t> </a:t>
            </a:r>
            <a:r>
              <a:rPr lang="en-US" sz="800" dirty="0" err="1">
                <a:solidFill>
                  <a:prstClr val="black"/>
                </a:solidFill>
                <a:latin typeface="Consolas"/>
              </a:rPr>
              <a:t>BlackScholes</a:t>
            </a:r>
            <a:r>
              <a:rPr lang="en-US" sz="800" dirty="0">
                <a:solidFill>
                  <a:prstClr val="black"/>
                </a:solidFill>
                <a:latin typeface="Consolas"/>
              </a:rPr>
              <a:t>(</a:t>
            </a:r>
            <a:r>
              <a:rPr lang="en-US" sz="800" dirty="0">
                <a:solidFill>
                  <a:srgbClr val="0000FF"/>
                </a:solidFill>
                <a:latin typeface="Consolas"/>
              </a:rPr>
              <a:t>string</a:t>
            </a:r>
            <a:r>
              <a:rPr lang="en-US" sz="800" dirty="0">
                <a:solidFill>
                  <a:prstClr val="black"/>
                </a:solidFill>
                <a:latin typeface="Consolas"/>
              </a:rPr>
              <a:t> C, </a:t>
            </a:r>
            <a:r>
              <a:rPr lang="en-US" sz="800" dirty="0">
                <a:solidFill>
                  <a:srgbClr val="0000FF"/>
                </a:solidFill>
                <a:latin typeface="Consolas"/>
              </a:rPr>
              <a:t>double</a:t>
            </a:r>
            <a:r>
              <a:rPr lang="en-US" sz="800" dirty="0">
                <a:solidFill>
                  <a:prstClr val="black"/>
                </a:solidFill>
                <a:latin typeface="Consolas"/>
              </a:rPr>
              <a:t> S, </a:t>
            </a:r>
            <a:r>
              <a:rPr lang="en-US" sz="800" dirty="0">
                <a:solidFill>
                  <a:srgbClr val="0000FF"/>
                </a:solidFill>
                <a:latin typeface="Consolas"/>
              </a:rPr>
              <a:t>double</a:t>
            </a:r>
            <a:r>
              <a:rPr lang="en-US" sz="800" dirty="0">
                <a:solidFill>
                  <a:prstClr val="black"/>
                </a:solidFill>
                <a:latin typeface="Consolas"/>
              </a:rPr>
              <a:t> X, </a:t>
            </a:r>
            <a:r>
              <a:rPr lang="en-US" sz="800" dirty="0">
                <a:solidFill>
                  <a:srgbClr val="0000FF"/>
                </a:solidFill>
                <a:latin typeface="Consolas"/>
              </a:rPr>
              <a:t>double</a:t>
            </a:r>
            <a:r>
              <a:rPr lang="en-US" sz="800" dirty="0">
                <a:solidFill>
                  <a:prstClr val="black"/>
                </a:solidFill>
                <a:latin typeface="Consolas"/>
              </a:rPr>
              <a:t> T, </a:t>
            </a:r>
            <a:r>
              <a:rPr lang="en-US" sz="800" dirty="0">
                <a:solidFill>
                  <a:srgbClr val="0000FF"/>
                </a:solidFill>
                <a:latin typeface="Consolas"/>
              </a:rPr>
              <a:t>double</a:t>
            </a:r>
            <a:r>
              <a:rPr lang="en-US" sz="800" dirty="0">
                <a:solidFill>
                  <a:prstClr val="black"/>
                </a:solidFill>
                <a:latin typeface="Consolas"/>
              </a:rPr>
              <a:t> r, </a:t>
            </a:r>
            <a:r>
              <a:rPr lang="en-US" sz="800" dirty="0">
                <a:solidFill>
                  <a:srgbClr val="0000FF"/>
                </a:solidFill>
                <a:latin typeface="Consolas"/>
              </a:rPr>
              <a:t>double</a:t>
            </a:r>
            <a:r>
              <a:rPr lang="en-US" sz="800" dirty="0">
                <a:solidFill>
                  <a:prstClr val="black"/>
                </a:solidFill>
                <a:latin typeface="Consolas"/>
              </a:rPr>
              <a:t> v</a:t>
            </a:r>
            <a:r>
              <a:rPr lang="en-US" sz="800" dirty="0" smtClean="0">
                <a:solidFill>
                  <a:prstClr val="black"/>
                </a:solidFill>
                <a:latin typeface="Consolas"/>
              </a:rPr>
              <a:t>); </a:t>
            </a:r>
            <a:r>
              <a:rPr lang="en-US" sz="800" dirty="0">
                <a:solidFill>
                  <a:prstClr val="black"/>
                </a:solidFill>
                <a:latin typeface="Consolas"/>
              </a:rPr>
              <a:t>}</a:t>
            </a:r>
          </a:p>
          <a:p>
            <a:endParaRPr lang="en-US" sz="800" dirty="0">
              <a:solidFill>
                <a:prstClr val="black"/>
              </a:solidFill>
              <a:latin typeface="Consolas"/>
            </a:endParaRPr>
          </a:p>
          <a:p>
            <a:r>
              <a:rPr lang="en-US" sz="800" dirty="0">
                <a:solidFill>
                  <a:srgbClr val="2B91AF"/>
                </a:solidFill>
                <a:latin typeface="Consolas"/>
              </a:rPr>
              <a:t> </a:t>
            </a:r>
            <a:r>
              <a:rPr lang="en-US" sz="800" dirty="0" smtClean="0">
                <a:solidFill>
                  <a:srgbClr val="2B91AF"/>
                </a:solidFill>
                <a:latin typeface="Consolas"/>
              </a:rPr>
              <a:t>  </a:t>
            </a:r>
            <a:r>
              <a:rPr lang="en-US" sz="800" dirty="0" err="1" smtClean="0">
                <a:solidFill>
                  <a:srgbClr val="2B91AF"/>
                </a:solidFill>
                <a:latin typeface="Consolas"/>
              </a:rPr>
              <a:t>MWClient</a:t>
            </a:r>
            <a:r>
              <a:rPr lang="en-US" sz="800" dirty="0" smtClean="0">
                <a:solidFill>
                  <a:prstClr val="black"/>
                </a:solidFill>
                <a:latin typeface="Consolas"/>
              </a:rPr>
              <a:t> </a:t>
            </a:r>
            <a:r>
              <a:rPr lang="en-US" sz="800" dirty="0">
                <a:solidFill>
                  <a:prstClr val="black"/>
                </a:solidFill>
                <a:latin typeface="Consolas"/>
              </a:rPr>
              <a:t>client = </a:t>
            </a:r>
            <a:r>
              <a:rPr lang="en-US" sz="800" dirty="0">
                <a:solidFill>
                  <a:srgbClr val="0000FF"/>
                </a:solidFill>
                <a:latin typeface="Consolas"/>
              </a:rPr>
              <a:t>new</a:t>
            </a:r>
            <a:r>
              <a:rPr lang="en-US" sz="800" dirty="0">
                <a:solidFill>
                  <a:prstClr val="black"/>
                </a:solidFill>
                <a:latin typeface="Consolas"/>
              </a:rPr>
              <a:t> </a:t>
            </a:r>
            <a:r>
              <a:rPr lang="en-US" sz="800" dirty="0" err="1">
                <a:solidFill>
                  <a:srgbClr val="2B91AF"/>
                </a:solidFill>
                <a:latin typeface="Consolas"/>
              </a:rPr>
              <a:t>MWHttpClient</a:t>
            </a:r>
            <a:r>
              <a:rPr lang="en-US" sz="800" dirty="0">
                <a:solidFill>
                  <a:prstClr val="black"/>
                </a:solidFill>
                <a:latin typeface="Consolas"/>
              </a:rPr>
              <a:t>();</a:t>
            </a:r>
          </a:p>
          <a:p>
            <a:r>
              <a:rPr lang="en-US" sz="800" dirty="0">
                <a:solidFill>
                  <a:prstClr val="black"/>
                </a:solidFill>
                <a:latin typeface="Consolas"/>
              </a:rPr>
              <a:t>   </a:t>
            </a:r>
            <a:r>
              <a:rPr lang="en-US" sz="800" dirty="0" err="1" smtClean="0">
                <a:solidFill>
                  <a:srgbClr val="2B91AF"/>
                </a:solidFill>
                <a:latin typeface="Consolas"/>
              </a:rPr>
              <a:t>BlkSchInterface</a:t>
            </a:r>
            <a:r>
              <a:rPr lang="en-US" sz="800" dirty="0" smtClean="0">
                <a:solidFill>
                  <a:prstClr val="black"/>
                </a:solidFill>
                <a:latin typeface="Consolas"/>
              </a:rPr>
              <a:t> </a:t>
            </a:r>
            <a:r>
              <a:rPr lang="en-US" sz="800" dirty="0">
                <a:solidFill>
                  <a:prstClr val="black"/>
                </a:solidFill>
                <a:latin typeface="Consolas"/>
              </a:rPr>
              <a:t>blksch_1 = </a:t>
            </a:r>
            <a:r>
              <a:rPr lang="en-US" sz="800" dirty="0" err="1">
                <a:solidFill>
                  <a:prstClr val="black"/>
                </a:solidFill>
                <a:latin typeface="Consolas"/>
              </a:rPr>
              <a:t>client.CreateProxy</a:t>
            </a:r>
            <a:r>
              <a:rPr lang="en-US" sz="800" dirty="0">
                <a:solidFill>
                  <a:prstClr val="black"/>
                </a:solidFill>
                <a:latin typeface="Consolas"/>
              </a:rPr>
              <a:t>&lt;</a:t>
            </a:r>
            <a:r>
              <a:rPr lang="en-US" sz="800" dirty="0" err="1">
                <a:solidFill>
                  <a:srgbClr val="2B91AF"/>
                </a:solidFill>
                <a:latin typeface="Consolas"/>
              </a:rPr>
              <a:t>BlkSchInterface</a:t>
            </a:r>
            <a:r>
              <a:rPr lang="en-US" sz="800" dirty="0">
                <a:solidFill>
                  <a:prstClr val="black"/>
                </a:solidFill>
                <a:latin typeface="Consolas"/>
              </a:rPr>
              <a:t>&gt;(</a:t>
            </a:r>
            <a:r>
              <a:rPr lang="en-US" sz="800" dirty="0">
                <a:solidFill>
                  <a:srgbClr val="0000FF"/>
                </a:solidFill>
                <a:latin typeface="Consolas"/>
              </a:rPr>
              <a:t>new</a:t>
            </a:r>
            <a:r>
              <a:rPr lang="en-US" sz="800" dirty="0">
                <a:solidFill>
                  <a:prstClr val="black"/>
                </a:solidFill>
                <a:latin typeface="Consolas"/>
              </a:rPr>
              <a:t> </a:t>
            </a:r>
            <a:r>
              <a:rPr lang="en-US" sz="800" dirty="0">
                <a:solidFill>
                  <a:srgbClr val="2B91AF"/>
                </a:solidFill>
                <a:latin typeface="Consolas"/>
              </a:rPr>
              <a:t>Uri</a:t>
            </a:r>
            <a:r>
              <a:rPr lang="en-US" sz="800" dirty="0">
                <a:solidFill>
                  <a:prstClr val="black"/>
                </a:solidFill>
                <a:latin typeface="Consolas"/>
              </a:rPr>
              <a:t>(</a:t>
            </a:r>
            <a:r>
              <a:rPr lang="en-US" sz="800" dirty="0">
                <a:solidFill>
                  <a:srgbClr val="A31515"/>
                </a:solidFill>
                <a:latin typeface="Consolas"/>
              </a:rPr>
              <a:t>"http://</a:t>
            </a:r>
            <a:r>
              <a:rPr lang="en-US" sz="800" dirty="0" smtClean="0">
                <a:solidFill>
                  <a:srgbClr val="A31515"/>
                </a:solidFill>
                <a:latin typeface="Consolas"/>
              </a:rPr>
              <a:t>192.168.240.220:9910/BlkSch1</a:t>
            </a:r>
            <a:r>
              <a:rPr lang="en-US" sz="800" dirty="0">
                <a:solidFill>
                  <a:srgbClr val="A31515"/>
                </a:solidFill>
                <a:latin typeface="Consolas"/>
              </a:rPr>
              <a:t>"</a:t>
            </a:r>
            <a:r>
              <a:rPr lang="en-US" sz="800" dirty="0">
                <a:solidFill>
                  <a:prstClr val="black"/>
                </a:solidFill>
                <a:latin typeface="Consolas"/>
              </a:rPr>
              <a:t>));</a:t>
            </a:r>
          </a:p>
          <a:p>
            <a:r>
              <a:rPr lang="en-US" sz="800" dirty="0">
                <a:solidFill>
                  <a:prstClr val="black"/>
                </a:solidFill>
                <a:latin typeface="Consolas"/>
              </a:rPr>
              <a:t>   </a:t>
            </a:r>
            <a:r>
              <a:rPr lang="en-US" sz="800" dirty="0" smtClean="0">
                <a:solidFill>
                  <a:srgbClr val="0000FF"/>
                </a:solidFill>
                <a:latin typeface="Consolas"/>
              </a:rPr>
              <a:t>double</a:t>
            </a:r>
            <a:r>
              <a:rPr lang="en-US" sz="800" dirty="0" smtClean="0">
                <a:solidFill>
                  <a:prstClr val="black"/>
                </a:solidFill>
                <a:latin typeface="Consolas"/>
              </a:rPr>
              <a:t> </a:t>
            </a:r>
            <a:r>
              <a:rPr lang="en-US" sz="800" dirty="0" err="1">
                <a:solidFill>
                  <a:prstClr val="black"/>
                </a:solidFill>
                <a:latin typeface="Consolas"/>
              </a:rPr>
              <a:t>optionprice</a:t>
            </a:r>
            <a:r>
              <a:rPr lang="en-US" sz="800" dirty="0">
                <a:solidFill>
                  <a:prstClr val="black"/>
                </a:solidFill>
                <a:latin typeface="Consolas"/>
              </a:rPr>
              <a:t> = blksch_1.BlackScholes(</a:t>
            </a:r>
            <a:r>
              <a:rPr lang="en-US" sz="800" dirty="0">
                <a:solidFill>
                  <a:srgbClr val="A31515"/>
                </a:solidFill>
                <a:latin typeface="Consolas"/>
              </a:rPr>
              <a:t>"c"</a:t>
            </a:r>
            <a:r>
              <a:rPr lang="en-US" sz="800" dirty="0">
                <a:solidFill>
                  <a:prstClr val="black"/>
                </a:solidFill>
                <a:latin typeface="Consolas"/>
              </a:rPr>
              <a:t>, </a:t>
            </a:r>
            <a:r>
              <a:rPr lang="en-US" sz="800" dirty="0" err="1">
                <a:solidFill>
                  <a:prstClr val="black"/>
                </a:solidFill>
                <a:latin typeface="Consolas"/>
              </a:rPr>
              <a:t>BasePrice.Value</a:t>
            </a:r>
            <a:r>
              <a:rPr lang="en-US" sz="800" dirty="0">
                <a:solidFill>
                  <a:prstClr val="black"/>
                </a:solidFill>
                <a:latin typeface="Consolas"/>
              </a:rPr>
              <a:t>, 1, 1, 1, </a:t>
            </a:r>
            <a:r>
              <a:rPr lang="en-US" sz="800" dirty="0" err="1">
                <a:solidFill>
                  <a:prstClr val="black"/>
                </a:solidFill>
                <a:latin typeface="Consolas"/>
              </a:rPr>
              <a:t>Volatility.Value</a:t>
            </a:r>
            <a:r>
              <a:rPr lang="en-US" sz="800" dirty="0">
                <a:solidFill>
                  <a:prstClr val="black"/>
                </a:solidFill>
                <a:latin typeface="Consolas"/>
              </a:rPr>
              <a:t>));</a:t>
            </a:r>
          </a:p>
        </p:txBody>
      </p:sp>
      <p:sp>
        <p:nvSpPr>
          <p:cNvPr id="30" name="Client Lib Signature (Oval)"/>
          <p:cNvSpPr/>
          <p:nvPr/>
        </p:nvSpPr>
        <p:spPr>
          <a:xfrm>
            <a:off x="1320092" y="4973507"/>
            <a:ext cx="5191196" cy="325305"/>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1" name="Server Ref (Oval)l"/>
          <p:cNvSpPr/>
          <p:nvPr/>
        </p:nvSpPr>
        <p:spPr>
          <a:xfrm>
            <a:off x="4616536" y="5334000"/>
            <a:ext cx="2738511" cy="355678"/>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2" name="Client Lib Ref (Oval)"/>
          <p:cNvSpPr/>
          <p:nvPr/>
        </p:nvSpPr>
        <p:spPr>
          <a:xfrm>
            <a:off x="626751" y="4572000"/>
            <a:ext cx="3030849" cy="401505"/>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 name="Content Placeholder 2"/>
          <p:cNvSpPr>
            <a:spLocks noGrp="1"/>
          </p:cNvSpPr>
          <p:nvPr>
            <p:ph idx="1"/>
          </p:nvPr>
        </p:nvSpPr>
        <p:spPr>
          <a:xfrm>
            <a:off x="247650" y="1752600"/>
            <a:ext cx="7753350" cy="1524000"/>
          </a:xfrm>
        </p:spPr>
        <p:txBody>
          <a:bodyPr/>
          <a:lstStyle/>
          <a:p>
            <a:r>
              <a:rPr lang="en-US" sz="2000" dirty="0" smtClean="0"/>
              <a:t>Reference client library</a:t>
            </a:r>
          </a:p>
          <a:p>
            <a:r>
              <a:rPr lang="en-US" sz="2000" dirty="0" smtClean="0"/>
              <a:t>Define function signatures</a:t>
            </a:r>
          </a:p>
          <a:p>
            <a:r>
              <a:rPr lang="en-US" sz="2000" dirty="0" smtClean="0"/>
              <a:t>Define connection (server &amp; CTF)</a:t>
            </a:r>
          </a:p>
          <a:p>
            <a:endParaRPr lang="en-US" sz="2000" dirty="0" smtClean="0"/>
          </a:p>
          <a:p>
            <a:endParaRPr lang="en-US" sz="2000" dirty="0" smtClean="0"/>
          </a:p>
          <a:p>
            <a:endParaRPr lang="en-US" sz="2000" dirty="0" smtClean="0"/>
          </a:p>
        </p:txBody>
      </p:sp>
    </p:spTree>
    <p:extLst>
      <p:ext uri="{BB962C8B-B14F-4D97-AF65-F5344CB8AC3E}">
        <p14:creationId xmlns:p14="http://schemas.microsoft.com/office/powerpoint/2010/main" val="3235852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143559" y="3962400"/>
            <a:ext cx="3429000" cy="2597840"/>
          </a:xfrm>
          <a:prstGeom prst="roundRect">
            <a:avLst>
              <a:gd name="adj" fmla="val 4371"/>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Database Server</a:t>
            </a:r>
          </a:p>
        </p:txBody>
      </p:sp>
      <p:sp>
        <p:nvSpPr>
          <p:cNvPr id="38" name="TextBox 37"/>
          <p:cNvSpPr txBox="1"/>
          <p:nvPr/>
        </p:nvSpPr>
        <p:spPr>
          <a:xfrm>
            <a:off x="304801" y="1240810"/>
            <a:ext cx="8610600" cy="2278060"/>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341313" lvl="1" indent="-230188">
              <a:lnSpc>
                <a:spcPct val="105000"/>
              </a:lnSpc>
              <a:spcBef>
                <a:spcPts val="200"/>
              </a:spcBef>
              <a:spcAft>
                <a:spcPts val="1200"/>
              </a:spcAft>
              <a:buClr>
                <a:schemeClr val="tx2"/>
              </a:buClr>
              <a:buFont typeface="Arial" pitchFamily="34" charset="0"/>
              <a:buChar char="•"/>
            </a:pPr>
            <a:r>
              <a:rPr lang="en-US" sz="2400" dirty="0" smtClean="0">
                <a:latin typeface="+mj-lt"/>
                <a:cs typeface="Arial" pitchFamily="34" charset="0"/>
              </a:rPr>
              <a:t>Optimize numerical processing within databases</a:t>
            </a:r>
          </a:p>
          <a:p>
            <a:pPr marL="742950" lvl="1" indent="-285750">
              <a:lnSpc>
                <a:spcPct val="105000"/>
              </a:lnSpc>
              <a:spcBef>
                <a:spcPts val="200"/>
              </a:spcBef>
              <a:spcAft>
                <a:spcPts val="1000"/>
              </a:spcAft>
              <a:buClr>
                <a:schemeClr val="tx2"/>
              </a:buClr>
              <a:buFont typeface="Arial" pitchFamily="34" charset="0"/>
              <a:buChar char="–"/>
            </a:pPr>
            <a:r>
              <a:rPr lang="en-US" sz="1900" dirty="0">
                <a:latin typeface="Arial" pitchFamily="34" charset="0"/>
                <a:cs typeface="Arial" pitchFamily="34" charset="0"/>
              </a:rPr>
              <a:t>Request MATLAB analytics </a:t>
            </a:r>
            <a:r>
              <a:rPr lang="en-US" sz="1900" dirty="0" smtClean="0">
                <a:latin typeface="Arial" pitchFamily="34" charset="0"/>
                <a:cs typeface="Arial" pitchFamily="34" charset="0"/>
              </a:rPr>
              <a:t>directly from </a:t>
            </a:r>
            <a:r>
              <a:rPr lang="en-US" sz="1900" dirty="0">
                <a:latin typeface="Arial" pitchFamily="34" charset="0"/>
                <a:cs typeface="Arial" pitchFamily="34" charset="0"/>
              </a:rPr>
              <a:t>database servers</a:t>
            </a:r>
          </a:p>
          <a:p>
            <a:pPr marL="742950" lvl="1" indent="-285750">
              <a:lnSpc>
                <a:spcPct val="105000"/>
              </a:lnSpc>
              <a:spcBef>
                <a:spcPts val="200"/>
              </a:spcBef>
              <a:spcAft>
                <a:spcPts val="1000"/>
              </a:spcAft>
              <a:buClr>
                <a:schemeClr val="tx2"/>
              </a:buClr>
              <a:buFont typeface="Arial" pitchFamily="34" charset="0"/>
              <a:buChar char="–"/>
            </a:pPr>
            <a:r>
              <a:rPr lang="en-US" sz="1900" dirty="0">
                <a:latin typeface="Arial" pitchFamily="34" charset="0"/>
                <a:cs typeface="Arial" pitchFamily="34" charset="0"/>
              </a:rPr>
              <a:t>Trigger requests based upon database transactions</a:t>
            </a:r>
          </a:p>
          <a:p>
            <a:pPr marL="341313" lvl="1" indent="-230188">
              <a:lnSpc>
                <a:spcPct val="105000"/>
              </a:lnSpc>
              <a:spcBef>
                <a:spcPts val="200"/>
              </a:spcBef>
              <a:spcAft>
                <a:spcPts val="1200"/>
              </a:spcAft>
              <a:buClr>
                <a:schemeClr val="tx2"/>
              </a:buClr>
              <a:buFont typeface="Arial" pitchFamily="34" charset="0"/>
              <a:buChar char="•"/>
            </a:pPr>
            <a:endParaRPr lang="en-US" sz="800" dirty="0" smtClean="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r>
              <a:rPr lang="en-US" sz="2400" dirty="0" smtClean="0">
                <a:latin typeface="+mj-lt"/>
                <a:cs typeface="Arial" pitchFamily="34" charset="0"/>
              </a:rPr>
              <a:t>Minimize data handling using Database Toolbox</a:t>
            </a:r>
            <a:endParaRPr lang="en-US" sz="2400" dirty="0">
              <a:latin typeface="+mj-lt"/>
              <a:cs typeface="Arial" pitchFamily="34" charset="0"/>
            </a:endParaRPr>
          </a:p>
        </p:txBody>
      </p:sp>
      <p:sp>
        <p:nvSpPr>
          <p:cNvPr id="3" name="Title 2"/>
          <p:cNvSpPr>
            <a:spLocks noGrp="1"/>
          </p:cNvSpPr>
          <p:nvPr>
            <p:ph type="title"/>
          </p:nvPr>
        </p:nvSpPr>
        <p:spPr/>
        <p:txBody>
          <a:bodyPr/>
          <a:lstStyle/>
          <a:p>
            <a:r>
              <a:rPr lang="en-US" dirty="0" smtClean="0"/>
              <a:t>Integration with Databases</a:t>
            </a:r>
            <a:endParaRPr lang="en-US" dirty="0"/>
          </a:p>
        </p:txBody>
      </p:sp>
      <p:sp>
        <p:nvSpPr>
          <p:cNvPr id="13" name="Rounded Rectangle 12"/>
          <p:cNvSpPr/>
          <p:nvPr/>
        </p:nvSpPr>
        <p:spPr>
          <a:xfrm>
            <a:off x="543359" y="4270719"/>
            <a:ext cx="1295400" cy="1298920"/>
          </a:xfrm>
          <a:prstGeom prst="roundRect">
            <a:avLst>
              <a:gd name="adj" fmla="val 6911"/>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Enterprise Application</a:t>
            </a:r>
          </a:p>
        </p:txBody>
      </p:sp>
      <p:grpSp>
        <p:nvGrpSpPr>
          <p:cNvPr id="22" name="Group 21"/>
          <p:cNvGrpSpPr/>
          <p:nvPr/>
        </p:nvGrpSpPr>
        <p:grpSpPr>
          <a:xfrm>
            <a:off x="2829359" y="5569640"/>
            <a:ext cx="2123441" cy="914400"/>
            <a:chOff x="3429000" y="5257800"/>
            <a:chExt cx="2123441" cy="914400"/>
          </a:xfrm>
        </p:grpSpPr>
        <p:sp>
          <p:nvSpPr>
            <p:cNvPr id="14" name="Rounded Rectangle 13"/>
            <p:cNvSpPr/>
            <p:nvPr/>
          </p:nvSpPr>
          <p:spPr>
            <a:xfrm>
              <a:off x="3429000" y="5257800"/>
              <a:ext cx="2123441" cy="914400"/>
            </a:xfrm>
            <a:prstGeom prst="roundRect">
              <a:avLst>
                <a:gd name="adj" fmla="val 10124"/>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smtClean="0">
                <a:latin typeface="Arial" pitchFamily="34" charset="0"/>
                <a:cs typeface="Arial" pitchFamily="34" charset="0"/>
              </a:endParaRPr>
            </a:p>
          </p:txBody>
        </p:sp>
        <p:pic>
          <p:nvPicPr>
            <p:cNvPr id="17" name="Picture 4" descr="C:\Users\doswill\AppData\Local\Microsoft\Windows\Temporary Internet Files\Content.IE5\XU3UYZI5\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5707833"/>
              <a:ext cx="392335" cy="410353"/>
            </a:xfrm>
            <a:prstGeom prst="rect">
              <a:avLst/>
            </a:prstGeom>
            <a:noFill/>
            <a:ln>
              <a:solidFill>
                <a:schemeClr val="accent1">
                  <a:lumMod val="50000"/>
                </a:schemeClr>
              </a:solid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8" name="Picture 4" descr="C:\Users\doswill\AppData\Local\Microsoft\Windows\Temporary Internet Files\Content.IE5\XU3UYZI5\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8822" y="5715000"/>
              <a:ext cx="392335" cy="410353"/>
            </a:xfrm>
            <a:prstGeom prst="rect">
              <a:avLst/>
            </a:prstGeom>
            <a:noFill/>
            <a:ln>
              <a:solidFill>
                <a:schemeClr val="accent1">
                  <a:lumMod val="50000"/>
                </a:schemeClr>
              </a:solid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9" name="Picture 4" descr="C:\Users\doswill\AppData\Local\Microsoft\Windows\Temporary Internet Files\Content.IE5\XU3UYZI5\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043" y="5700666"/>
              <a:ext cx="392335" cy="410353"/>
            </a:xfrm>
            <a:prstGeom prst="rect">
              <a:avLst/>
            </a:prstGeom>
            <a:noFill/>
            <a:ln>
              <a:solidFill>
                <a:schemeClr val="accent1">
                  <a:lumMod val="50000"/>
                </a:schemeClr>
              </a:solid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grpSp>
      <p:sp>
        <p:nvSpPr>
          <p:cNvPr id="34" name="Right Arrow 33"/>
          <p:cNvSpPr/>
          <p:nvPr/>
        </p:nvSpPr>
        <p:spPr>
          <a:xfrm>
            <a:off x="5496359" y="4458539"/>
            <a:ext cx="467749" cy="391633"/>
          </a:xfrm>
          <a:prstGeom prst="rightArrow">
            <a:avLst>
              <a:gd name="adj1" fmla="val 39141"/>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1" name="Client Lib"/>
          <p:cNvSpPr/>
          <p:nvPr/>
        </p:nvSpPr>
        <p:spPr bwMode="auto">
          <a:xfrm>
            <a:off x="4815051" y="4357481"/>
            <a:ext cx="757508" cy="606080"/>
          </a:xfrm>
          <a:prstGeom prst="roundRect">
            <a:avLst>
              <a:gd name="adj" fmla="val 5468"/>
            </a:avLst>
          </a:prstGeom>
          <a:ln w="6350">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200" dirty="0" smtClean="0">
                <a:latin typeface="Arial" pitchFamily="34" charset="0"/>
                <a:cs typeface="Arial" pitchFamily="34" charset="0"/>
              </a:rPr>
              <a:t>Client</a:t>
            </a:r>
          </a:p>
          <a:p>
            <a:pPr marR="0" indent="0" algn="ctr">
              <a:lnSpc>
                <a:spcPct val="100000"/>
              </a:lnSpc>
              <a:buClrTx/>
              <a:buSzTx/>
              <a:buFontTx/>
              <a:buNone/>
              <a:tabLst/>
            </a:pPr>
            <a:r>
              <a:rPr lang="en-US" sz="1200" dirty="0" smtClean="0">
                <a:latin typeface="Arial" pitchFamily="34" charset="0"/>
                <a:cs typeface="Arial" pitchFamily="34" charset="0"/>
              </a:rPr>
              <a:t>Library</a:t>
            </a:r>
          </a:p>
        </p:txBody>
      </p:sp>
      <p:graphicFrame>
        <p:nvGraphicFramePr>
          <p:cNvPr id="4" name="Table 3"/>
          <p:cNvGraphicFramePr>
            <a:graphicFrameLocks noGrp="1"/>
          </p:cNvGraphicFramePr>
          <p:nvPr>
            <p:extLst>
              <p:ext uri="{D42A27DB-BD31-4B8C-83A1-F6EECF244321}">
                <p14:modId xmlns:p14="http://schemas.microsoft.com/office/powerpoint/2010/main" val="1301297034"/>
              </p:ext>
            </p:extLst>
          </p:nvPr>
        </p:nvGraphicFramePr>
        <p:xfrm>
          <a:off x="3040826" y="5722040"/>
          <a:ext cx="931533" cy="548361"/>
        </p:xfrm>
        <a:graphic>
          <a:graphicData uri="http://schemas.openxmlformats.org/drawingml/2006/table">
            <a:tbl>
              <a:tblPr firstRow="1" bandRow="1">
                <a:tableStyleId>{69CF1AB2-1976-4502-BF36-3FF5EA218861}</a:tableStyleId>
              </a:tblPr>
              <a:tblGrid>
                <a:gridCol w="310511"/>
                <a:gridCol w="310511"/>
                <a:gridCol w="310511"/>
              </a:tblGrid>
              <a:tr h="182787">
                <a:tc>
                  <a:txBody>
                    <a:bodyPr/>
                    <a:lstStyle/>
                    <a:p>
                      <a:endParaRPr lang="en-US" sz="400" dirty="0"/>
                    </a:p>
                  </a:txBody>
                  <a:tcPr/>
                </a:tc>
                <a:tc>
                  <a:txBody>
                    <a:bodyPr/>
                    <a:lstStyle/>
                    <a:p>
                      <a:endParaRPr lang="en-US" sz="400" dirty="0"/>
                    </a:p>
                  </a:txBody>
                  <a:tcPr/>
                </a:tc>
                <a:tc>
                  <a:txBody>
                    <a:bodyPr/>
                    <a:lstStyle/>
                    <a:p>
                      <a:endParaRPr lang="en-US" sz="400" dirty="0"/>
                    </a:p>
                  </a:txBody>
                  <a:tcPr/>
                </a:tc>
              </a:tr>
              <a:tr h="182787">
                <a:tc>
                  <a:txBody>
                    <a:bodyPr/>
                    <a:lstStyle/>
                    <a:p>
                      <a:endParaRPr lang="en-US" sz="400"/>
                    </a:p>
                  </a:txBody>
                  <a:tcPr/>
                </a:tc>
                <a:tc>
                  <a:txBody>
                    <a:bodyPr/>
                    <a:lstStyle/>
                    <a:p>
                      <a:endParaRPr lang="en-US" sz="400" dirty="0"/>
                    </a:p>
                  </a:txBody>
                  <a:tcPr/>
                </a:tc>
                <a:tc>
                  <a:txBody>
                    <a:bodyPr/>
                    <a:lstStyle/>
                    <a:p>
                      <a:endParaRPr lang="en-US" sz="400" dirty="0"/>
                    </a:p>
                  </a:txBody>
                  <a:tcPr/>
                </a:tc>
              </a:tr>
              <a:tr h="182787">
                <a:tc>
                  <a:txBody>
                    <a:bodyPr/>
                    <a:lstStyle/>
                    <a:p>
                      <a:endParaRPr lang="en-US" sz="400"/>
                    </a:p>
                  </a:txBody>
                  <a:tcPr/>
                </a:tc>
                <a:tc>
                  <a:txBody>
                    <a:bodyPr/>
                    <a:lstStyle/>
                    <a:p>
                      <a:endParaRPr lang="en-US" sz="400" dirty="0"/>
                    </a:p>
                  </a:txBody>
                  <a:tcPr/>
                </a:tc>
                <a:tc>
                  <a:txBody>
                    <a:bodyPr/>
                    <a:lstStyle/>
                    <a:p>
                      <a:endParaRPr lang="en-US" sz="400" dirty="0"/>
                    </a:p>
                  </a:txBody>
                  <a:tcPr/>
                </a:tc>
              </a:tr>
            </a:tbl>
          </a:graphicData>
        </a:graphic>
      </p:graphicFrame>
      <p:sp>
        <p:nvSpPr>
          <p:cNvPr id="9" name="Bent Arrow 8"/>
          <p:cNvSpPr/>
          <p:nvPr/>
        </p:nvSpPr>
        <p:spPr>
          <a:xfrm rot="5400000">
            <a:off x="2105459" y="4325988"/>
            <a:ext cx="990600" cy="1524000"/>
          </a:xfrm>
          <a:prstGeom prst="bentArrow">
            <a:avLst>
              <a:gd name="adj1" fmla="val 15626"/>
              <a:gd name="adj2" fmla="val 17187"/>
              <a:gd name="adj3" fmla="val 20312"/>
              <a:gd name="adj4" fmla="val 3437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32" name="Right Arrow 31"/>
          <p:cNvSpPr/>
          <p:nvPr/>
        </p:nvSpPr>
        <p:spPr>
          <a:xfrm>
            <a:off x="4342810" y="4458539"/>
            <a:ext cx="467749" cy="391633"/>
          </a:xfrm>
          <a:prstGeom prst="rightArrow">
            <a:avLst>
              <a:gd name="adj1" fmla="val 39141"/>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9" name="Stored Procedure"/>
          <p:cNvSpPr/>
          <p:nvPr/>
        </p:nvSpPr>
        <p:spPr bwMode="auto">
          <a:xfrm>
            <a:off x="3580023" y="4350440"/>
            <a:ext cx="936545" cy="606080"/>
          </a:xfrm>
          <a:prstGeom prst="roundRect">
            <a:avLst>
              <a:gd name="adj" fmla="val 5468"/>
            </a:avLst>
          </a:prstGeom>
          <a:ln w="6350">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200" dirty="0" smtClean="0">
                <a:latin typeface="Arial" pitchFamily="34" charset="0"/>
                <a:cs typeface="Arial" pitchFamily="34" charset="0"/>
              </a:rPr>
              <a:t>Stored</a:t>
            </a:r>
          </a:p>
          <a:p>
            <a:pPr marR="0" indent="0" algn="ctr">
              <a:lnSpc>
                <a:spcPct val="100000"/>
              </a:lnSpc>
              <a:buClrTx/>
              <a:buSzTx/>
              <a:buFontTx/>
              <a:buNone/>
              <a:tabLst/>
            </a:pPr>
            <a:r>
              <a:rPr lang="en-US" sz="1200" dirty="0" smtClean="0">
                <a:latin typeface="Arial" pitchFamily="34" charset="0"/>
                <a:cs typeface="Arial" pitchFamily="34" charset="0"/>
              </a:rPr>
              <a:t>Procedure</a:t>
            </a:r>
          </a:p>
        </p:txBody>
      </p:sp>
      <p:sp>
        <p:nvSpPr>
          <p:cNvPr id="10" name="Right Arrow 9"/>
          <p:cNvSpPr/>
          <p:nvPr/>
        </p:nvSpPr>
        <p:spPr>
          <a:xfrm>
            <a:off x="2644526" y="4472187"/>
            <a:ext cx="935497" cy="391633"/>
          </a:xfrm>
          <a:prstGeom prst="rightArrow">
            <a:avLst>
              <a:gd name="adj1" fmla="val 39141"/>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2" name="Group 11"/>
          <p:cNvGrpSpPr/>
          <p:nvPr/>
        </p:nvGrpSpPr>
        <p:grpSpPr>
          <a:xfrm>
            <a:off x="4440193" y="4991487"/>
            <a:ext cx="1523915" cy="578153"/>
            <a:chOff x="5039834" y="4679647"/>
            <a:chExt cx="1523915" cy="578153"/>
          </a:xfrm>
        </p:grpSpPr>
        <p:sp>
          <p:nvSpPr>
            <p:cNvPr id="37" name="Bent Arrow 36"/>
            <p:cNvSpPr/>
            <p:nvPr/>
          </p:nvSpPr>
          <p:spPr>
            <a:xfrm rot="16200000" flipH="1">
              <a:off x="5377418" y="4463017"/>
              <a:ext cx="457199" cy="1132368"/>
            </a:xfrm>
            <a:prstGeom prst="bentArrow">
              <a:avLst>
                <a:gd name="adj1" fmla="val 31905"/>
                <a:gd name="adj2" fmla="val 41935"/>
                <a:gd name="adj3" fmla="val 43568"/>
                <a:gd name="adj4" fmla="val 161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40" name="Right Arrow 39"/>
            <p:cNvSpPr/>
            <p:nvPr/>
          </p:nvSpPr>
          <p:spPr>
            <a:xfrm>
              <a:off x="6096000" y="4679647"/>
              <a:ext cx="467749" cy="391633"/>
            </a:xfrm>
            <a:prstGeom prst="rightArrow">
              <a:avLst>
                <a:gd name="adj1" fmla="val 3565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23" name="Group 22"/>
          <p:cNvGrpSpPr/>
          <p:nvPr/>
        </p:nvGrpSpPr>
        <p:grpSpPr>
          <a:xfrm>
            <a:off x="5959072" y="4055604"/>
            <a:ext cx="2658328" cy="1472262"/>
            <a:chOff x="5334000" y="2711423"/>
            <a:chExt cx="2658328" cy="1472262"/>
          </a:xfrm>
        </p:grpSpPr>
        <p:grpSp>
          <p:nvGrpSpPr>
            <p:cNvPr id="24" name="MPS_Prod 2"/>
            <p:cNvGrpSpPr/>
            <p:nvPr/>
          </p:nvGrpSpPr>
          <p:grpSpPr>
            <a:xfrm>
              <a:off x="5334000" y="2711423"/>
              <a:ext cx="2658328" cy="1472262"/>
              <a:chOff x="5874740" y="4891116"/>
              <a:chExt cx="2324402" cy="1204884"/>
            </a:xfrm>
          </p:grpSpPr>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5999811" y="4891116"/>
                <a:ext cx="2074261" cy="251882"/>
              </a:xfrm>
              <a:prstGeom prst="rect">
                <a:avLst/>
              </a:prstGeom>
            </p:spPr>
            <p:txBody>
              <a:bodyPr wrap="none">
                <a:spAutoFit/>
              </a:bodyPr>
              <a:lstStyle/>
              <a:p>
                <a:pPr algn="ctr"/>
                <a:r>
                  <a:rPr lang="en-US" sz="1400" dirty="0" smtClean="0">
                    <a:latin typeface="Arial" pitchFamily="34" charset="0"/>
                    <a:cs typeface="Arial" pitchFamily="34" charset="0"/>
                  </a:rPr>
                  <a:t>MATLAB Production Server</a:t>
                </a:r>
                <a:endParaRPr lang="en-US" sz="1400" dirty="0">
                  <a:latin typeface="Arial" pitchFamily="34" charset="0"/>
                  <a:cs typeface="Arial" pitchFamily="34" charset="0"/>
                </a:endParaRPr>
              </a:p>
            </p:txBody>
          </p:sp>
        </p:grpSp>
        <p:sp>
          <p:nvSpPr>
            <p:cNvPr id="25" name="Rectangle 24"/>
            <p:cNvSpPr/>
            <p:nvPr/>
          </p:nvSpPr>
          <p:spPr>
            <a:xfrm>
              <a:off x="5564573" y="3075941"/>
              <a:ext cx="788999" cy="1015663"/>
            </a:xfrm>
            <a:prstGeom prst="rect">
              <a:avLst/>
            </a:prstGeom>
          </p:spPr>
          <p:txBody>
            <a:bodyPr wrap="none">
              <a:spAutoFit/>
            </a:bodyPr>
            <a:lstStyle/>
            <a:p>
              <a:pPr algn="ctr"/>
              <a:r>
                <a:rPr lang="en-US" sz="1200" dirty="0" smtClean="0">
                  <a:latin typeface="Arial" pitchFamily="34" charset="0"/>
                  <a:cs typeface="Arial" pitchFamily="34" charset="0"/>
                </a:rPr>
                <a:t>Request</a:t>
              </a:r>
              <a:r>
                <a:rPr lang="en-US" sz="1200" dirty="0">
                  <a:latin typeface="Arial" pitchFamily="34" charset="0"/>
                  <a:cs typeface="Arial" pitchFamily="34" charset="0"/>
                </a:rPr>
                <a:t/>
              </a:r>
              <a:br>
                <a:rPr lang="en-US" sz="1200" dirty="0">
                  <a:latin typeface="Arial" pitchFamily="34" charset="0"/>
                  <a:cs typeface="Arial" pitchFamily="34" charset="0"/>
                </a:rPr>
              </a:br>
              <a:r>
                <a:rPr lang="en-US" sz="1200" dirty="0" smtClean="0">
                  <a:latin typeface="Arial" pitchFamily="34" charset="0"/>
                  <a:cs typeface="Arial" pitchFamily="34" charset="0"/>
                </a:rPr>
                <a:t>Broker</a:t>
              </a:r>
            </a:p>
            <a:p>
              <a:pPr algn="ctr"/>
              <a:r>
                <a:rPr lang="en-US" sz="1200" dirty="0" smtClean="0">
                  <a:latin typeface="Arial" pitchFamily="34" charset="0"/>
                  <a:cs typeface="Arial" pitchFamily="34" charset="0"/>
                </a:rPr>
                <a:t>&amp;</a:t>
              </a:r>
            </a:p>
            <a:p>
              <a:pPr algn="ctr"/>
              <a:r>
                <a:rPr lang="en-US" sz="1200" dirty="0" smtClean="0">
                  <a:latin typeface="Arial" pitchFamily="34" charset="0"/>
                  <a:cs typeface="Arial" pitchFamily="34" charset="0"/>
                </a:rPr>
                <a:t>Program</a:t>
              </a:r>
              <a:br>
                <a:rPr lang="en-US" sz="1200" dirty="0" smtClean="0">
                  <a:latin typeface="Arial" pitchFamily="34" charset="0"/>
                  <a:cs typeface="Arial" pitchFamily="34" charset="0"/>
                </a:rPr>
              </a:br>
              <a:r>
                <a:rPr lang="en-US" sz="1200" dirty="0" smtClean="0">
                  <a:latin typeface="Arial" pitchFamily="34" charset="0"/>
                  <a:cs typeface="Arial" pitchFamily="34" charset="0"/>
                </a:rPr>
                <a:t>Manager</a:t>
              </a:r>
            </a:p>
          </p:txBody>
        </p:sp>
      </p:grpSp>
    </p:spTree>
    <p:extLst>
      <p:ext uri="{BB962C8B-B14F-4D97-AF65-F5344CB8AC3E}">
        <p14:creationId xmlns:p14="http://schemas.microsoft.com/office/powerpoint/2010/main" val="379423551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600945" y="1886377"/>
            <a:ext cx="6427439" cy="4350935"/>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Enterprise solution</a:t>
            </a:r>
            <a:endParaRPr lang="en-US" sz="4000" dirty="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Be innovative</a:t>
            </a:r>
            <a:endParaRPr lang="en-US" sz="4000" dirty="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Cost saving</a:t>
            </a:r>
          </a:p>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Quick time-to-market</a:t>
            </a:r>
            <a:endParaRPr lang="en-US" sz="4000" dirty="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Easy deployment</a:t>
            </a:r>
          </a:p>
          <a:p>
            <a:pPr marL="341313" lvl="1" indent="-230188">
              <a:lnSpc>
                <a:spcPct val="105000"/>
              </a:lnSpc>
              <a:spcBef>
                <a:spcPts val="200"/>
              </a:spcBef>
              <a:spcAft>
                <a:spcPts val="1200"/>
              </a:spcAft>
              <a:buClr>
                <a:schemeClr val="tx2"/>
              </a:buClr>
              <a:buFont typeface="Arial" pitchFamily="34" charset="0"/>
              <a:buChar char="•"/>
            </a:pPr>
            <a:endParaRPr lang="en-US" sz="800" dirty="0" smtClean="0">
              <a:latin typeface="+mj-lt"/>
              <a:cs typeface="Arial" pitchFamily="34" charset="0"/>
            </a:endParaRPr>
          </a:p>
        </p:txBody>
      </p:sp>
      <p:sp>
        <p:nvSpPr>
          <p:cNvPr id="3" name="Title 2"/>
          <p:cNvSpPr>
            <a:spLocks noGrp="1"/>
          </p:cNvSpPr>
          <p:nvPr>
            <p:ph type="title"/>
          </p:nvPr>
        </p:nvSpPr>
        <p:spPr>
          <a:xfrm>
            <a:off x="457200" y="457200"/>
            <a:ext cx="8077200" cy="595536"/>
          </a:xfrm>
        </p:spPr>
        <p:txBody>
          <a:bodyPr/>
          <a:lstStyle/>
          <a:p>
            <a:r>
              <a:rPr lang="en-US" dirty="0" smtClean="0"/>
              <a:t>Key Take-</a:t>
            </a:r>
            <a:r>
              <a:rPr lang="en-US" dirty="0" err="1" smtClean="0"/>
              <a:t>Aways</a:t>
            </a:r>
            <a:endParaRPr lang="en-US" dirty="0"/>
          </a:p>
        </p:txBody>
      </p:sp>
    </p:spTree>
    <p:extLst>
      <p:ext uri="{BB962C8B-B14F-4D97-AF65-F5344CB8AC3E}">
        <p14:creationId xmlns:p14="http://schemas.microsoft.com/office/powerpoint/2010/main" val="296939677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780928"/>
            <a:ext cx="8077200" cy="990600"/>
          </a:xfrm>
        </p:spPr>
        <p:txBody>
          <a:bodyPr/>
          <a:lstStyle/>
          <a:p>
            <a:pPr algn="ctr"/>
            <a:r>
              <a:rPr lang="fr-FR" dirty="0" err="1" smtClean="0"/>
              <a:t>Thank</a:t>
            </a:r>
            <a:r>
              <a:rPr lang="fr-FR" dirty="0" smtClean="0"/>
              <a:t> You</a:t>
            </a:r>
            <a:endParaRPr lang="en-US" dirty="0"/>
          </a:p>
        </p:txBody>
      </p:sp>
    </p:spTree>
    <p:extLst>
      <p:ext uri="{BB962C8B-B14F-4D97-AF65-F5344CB8AC3E}">
        <p14:creationId xmlns:p14="http://schemas.microsoft.com/office/powerpoint/2010/main" val="18786112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Membrane_CMYK_Master_Smal.gif"/>
          <p:cNvPicPr>
            <a:picLocks noChangeAspect="1"/>
          </p:cNvPicPr>
          <p:nvPr/>
        </p:nvPicPr>
        <p:blipFill>
          <a:blip r:embed="rId3" cstate="print"/>
          <a:stretch>
            <a:fillRect/>
          </a:stretch>
        </p:blipFill>
        <p:spPr>
          <a:xfrm>
            <a:off x="3501483" y="1744205"/>
            <a:ext cx="2141035" cy="1932879"/>
          </a:xfrm>
          <a:prstGeom prst="rect">
            <a:avLst/>
          </a:prstGeom>
        </p:spPr>
      </p:pic>
      <p:sp>
        <p:nvSpPr>
          <p:cNvPr id="4" name="TextBox 3"/>
          <p:cNvSpPr txBox="1"/>
          <p:nvPr/>
        </p:nvSpPr>
        <p:spPr>
          <a:xfrm>
            <a:off x="762000" y="3962400"/>
            <a:ext cx="7788500" cy="338554"/>
          </a:xfrm>
          <a:prstGeom prst="rect">
            <a:avLst/>
          </a:prstGeom>
          <a:noFill/>
        </p:spPr>
        <p:txBody>
          <a:bodyPr wrap="square" rtlCol="0">
            <a:spAutoFit/>
          </a:bodyPr>
          <a:lstStyle/>
          <a:p>
            <a:pPr algn="ctr"/>
            <a:r>
              <a:rPr lang="en-US" sz="800" dirty="0" smtClean="0"/>
              <a:t>MATLAB </a:t>
            </a:r>
            <a:r>
              <a:rPr lang="en-US" sz="800" dirty="0"/>
              <a:t>and Simulink are registered trademarks of The MathWorks, Inc.  See </a:t>
            </a:r>
            <a:r>
              <a:rPr lang="en-US" sz="800" u="sng" dirty="0">
                <a:hlinkClick r:id="rId4"/>
              </a:rPr>
              <a:t>www.mathworks.com/trademarks</a:t>
            </a:r>
            <a:r>
              <a:rPr lang="en-US" sz="800" dirty="0"/>
              <a:t> for a list of additional trademarks.  </a:t>
            </a:r>
            <a:endParaRPr lang="en-US" sz="800" dirty="0" smtClean="0"/>
          </a:p>
          <a:p>
            <a:pPr algn="ctr"/>
            <a:r>
              <a:rPr lang="en-US" sz="800" dirty="0" smtClean="0"/>
              <a:t>Other </a:t>
            </a:r>
            <a:r>
              <a:rPr lang="en-US" sz="800" dirty="0"/>
              <a:t>product or brand names may be trademarks or registered trademarks of their respective holders.” </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416770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600" dirty="0" smtClean="0"/>
              <a:t>Total </a:t>
            </a:r>
            <a:r>
              <a:rPr lang="fr-FR" sz="3600" dirty="0" err="1" smtClean="0"/>
              <a:t>View</a:t>
            </a:r>
            <a:r>
              <a:rPr lang="fr-FR" sz="3600" dirty="0" smtClean="0"/>
              <a:t> ITCH data : data </a:t>
            </a:r>
            <a:r>
              <a:rPr lang="fr-FR" sz="3600" dirty="0" err="1" smtClean="0"/>
              <a:t>directly</a:t>
            </a:r>
            <a:r>
              <a:rPr lang="fr-FR" sz="3600" dirty="0" smtClean="0"/>
              <a:t> </a:t>
            </a:r>
            <a:r>
              <a:rPr lang="fr-FR" sz="3600" dirty="0" err="1" smtClean="0"/>
              <a:t>stemming</a:t>
            </a:r>
            <a:r>
              <a:rPr lang="fr-FR" sz="3600" dirty="0" smtClean="0"/>
              <a:t> </a:t>
            </a:r>
            <a:r>
              <a:rPr lang="fr-FR" sz="3600" dirty="0" err="1" smtClean="0"/>
              <a:t>from</a:t>
            </a:r>
            <a:r>
              <a:rPr lang="fr-FR" sz="3600" dirty="0" smtClean="0"/>
              <a:t> NASDAQ</a:t>
            </a:r>
            <a:endParaRPr lang="fr-FR" sz="3600" dirty="0"/>
          </a:p>
        </p:txBody>
      </p:sp>
      <p:sp>
        <p:nvSpPr>
          <p:cNvPr id="4" name="TextBox 3"/>
          <p:cNvSpPr txBox="1"/>
          <p:nvPr/>
        </p:nvSpPr>
        <p:spPr>
          <a:xfrm>
            <a:off x="395536" y="2132856"/>
            <a:ext cx="9073008" cy="3377848"/>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Limit order submission</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Cancellation</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Execution</a:t>
            </a:r>
            <a:endParaRPr lang="en-US" sz="3400" dirty="0">
              <a:latin typeface="+mj-lt"/>
              <a:cs typeface="Arial" pitchFamily="34" charset="0"/>
            </a:endParaRPr>
          </a:p>
          <a:p>
            <a:pPr marL="111125" lvl="1">
              <a:lnSpc>
                <a:spcPct val="105000"/>
              </a:lnSpc>
              <a:spcBef>
                <a:spcPts val="200"/>
              </a:spcBef>
              <a:spcAft>
                <a:spcPts val="1200"/>
              </a:spcAft>
              <a:buClr>
                <a:schemeClr val="tx2"/>
              </a:buClr>
            </a:pPr>
            <a:r>
              <a:rPr lang="en-US" sz="3400" dirty="0" smtClean="0">
                <a:latin typeface="+mj-lt"/>
                <a:cs typeface="Arial" pitchFamily="34" charset="0"/>
              </a:rPr>
              <a:t>We can reconstruct the order book at any time</a:t>
            </a:r>
          </a:p>
        </p:txBody>
      </p:sp>
    </p:spTree>
    <p:extLst>
      <p:ext uri="{BB962C8B-B14F-4D97-AF65-F5344CB8AC3E}">
        <p14:creationId xmlns:p14="http://schemas.microsoft.com/office/powerpoint/2010/main" val="2631760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57200"/>
            <a:ext cx="8077200" cy="990600"/>
          </a:xfrm>
        </p:spPr>
        <p:txBody>
          <a:bodyPr/>
          <a:lstStyle/>
          <a:p>
            <a:r>
              <a:rPr lang="fr-FR" sz="3600" dirty="0" smtClean="0"/>
              <a:t>Major </a:t>
            </a:r>
            <a:r>
              <a:rPr lang="fr-FR" sz="3600" dirty="0" err="1" smtClean="0"/>
              <a:t>order</a:t>
            </a:r>
            <a:r>
              <a:rPr lang="fr-FR" sz="3600" dirty="0" smtClean="0"/>
              <a:t> flow and </a:t>
            </a:r>
            <a:r>
              <a:rPr lang="fr-FR" sz="3600" dirty="0" err="1" smtClean="0"/>
              <a:t>order</a:t>
            </a:r>
            <a:r>
              <a:rPr lang="fr-FR" sz="3600" dirty="0" smtClean="0"/>
              <a:t> book </a:t>
            </a:r>
            <a:r>
              <a:rPr lang="fr-FR" sz="3600" dirty="0" err="1" smtClean="0"/>
              <a:t>characteristics</a:t>
            </a:r>
            <a:endParaRPr lang="fr-FR" sz="3600" dirty="0"/>
          </a:p>
        </p:txBody>
      </p:sp>
      <p:sp>
        <p:nvSpPr>
          <p:cNvPr id="5" name="TextBox 4"/>
          <p:cNvSpPr txBox="1"/>
          <p:nvPr/>
        </p:nvSpPr>
        <p:spPr>
          <a:xfrm>
            <a:off x="395536" y="2132856"/>
            <a:ext cx="9073008" cy="2828467"/>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Huge number of limit orders at round lot</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Most limit orders outside the spread</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Only very few limit orders are executed. </a:t>
            </a:r>
            <a:endParaRPr lang="en-US" sz="3400" dirty="0">
              <a:latin typeface="+mj-lt"/>
              <a:cs typeface="Arial" pitchFamily="34" charset="0"/>
            </a:endParaRPr>
          </a:p>
          <a:p>
            <a:pPr marL="111125" lvl="1">
              <a:lnSpc>
                <a:spcPct val="105000"/>
              </a:lnSpc>
              <a:spcBef>
                <a:spcPts val="200"/>
              </a:spcBef>
              <a:spcAft>
                <a:spcPts val="1200"/>
              </a:spcAft>
              <a:buClr>
                <a:schemeClr val="tx2"/>
              </a:buClr>
            </a:pPr>
            <a:endParaRPr lang="en-US" sz="3400" dirty="0" smtClean="0">
              <a:latin typeface="+mj-lt"/>
              <a:cs typeface="Arial" pitchFamily="34" charset="0"/>
            </a:endParaRPr>
          </a:p>
        </p:txBody>
      </p:sp>
    </p:spTree>
    <p:extLst>
      <p:ext uri="{BB962C8B-B14F-4D97-AF65-F5344CB8AC3E}">
        <p14:creationId xmlns:p14="http://schemas.microsoft.com/office/powerpoint/2010/main" val="40480746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57200"/>
            <a:ext cx="8077200" cy="990600"/>
          </a:xfrm>
        </p:spPr>
        <p:txBody>
          <a:bodyPr/>
          <a:lstStyle/>
          <a:p>
            <a:r>
              <a:rPr lang="fr-FR" sz="3600" dirty="0" smtClean="0"/>
              <a:t>How to </a:t>
            </a:r>
            <a:r>
              <a:rPr lang="fr-FR" sz="3600" dirty="0" err="1" smtClean="0"/>
              <a:t>estimate</a:t>
            </a:r>
            <a:r>
              <a:rPr lang="fr-FR" sz="3600" dirty="0" smtClean="0"/>
              <a:t> the </a:t>
            </a:r>
            <a:r>
              <a:rPr lang="fr-FR" sz="3600" dirty="0" err="1" smtClean="0"/>
              <a:t>market</a:t>
            </a:r>
            <a:r>
              <a:rPr lang="fr-FR" sz="3600" dirty="0" smtClean="0"/>
              <a:t> impact of a </a:t>
            </a:r>
            <a:r>
              <a:rPr lang="fr-FR" sz="3600" dirty="0" err="1" smtClean="0"/>
              <a:t>limit</a:t>
            </a:r>
            <a:r>
              <a:rPr lang="fr-FR" sz="3600" dirty="0" smtClean="0"/>
              <a:t> </a:t>
            </a:r>
            <a:r>
              <a:rPr lang="fr-FR" sz="3600" dirty="0" err="1" smtClean="0"/>
              <a:t>order</a:t>
            </a:r>
            <a:endParaRPr lang="fr-FR" sz="3600" dirty="0"/>
          </a:p>
        </p:txBody>
      </p:sp>
      <p:sp>
        <p:nvSpPr>
          <p:cNvPr id="5" name="TextBox 4"/>
          <p:cNvSpPr txBox="1"/>
          <p:nvPr/>
        </p:nvSpPr>
        <p:spPr>
          <a:xfrm>
            <a:off x="395536" y="2132856"/>
            <a:ext cx="9073008" cy="2828467"/>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Avoid Revelation of trading intention</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Iceberg order to liquidate big order</a:t>
            </a:r>
          </a:p>
          <a:p>
            <a:pPr marL="682625" lvl="1" indent="-571500">
              <a:lnSpc>
                <a:spcPct val="105000"/>
              </a:lnSpc>
              <a:spcBef>
                <a:spcPts val="200"/>
              </a:spcBef>
              <a:spcAft>
                <a:spcPts val="1200"/>
              </a:spcAft>
              <a:buClr>
                <a:schemeClr val="tx2"/>
              </a:buClr>
              <a:buFont typeface="Arial" pitchFamily="34" charset="0"/>
              <a:buChar char="•"/>
            </a:pPr>
            <a:r>
              <a:rPr lang="en-US" sz="3400" dirty="0" smtClean="0">
                <a:latin typeface="+mj-lt"/>
                <a:cs typeface="Arial" pitchFamily="34" charset="0"/>
              </a:rPr>
              <a:t>Quantify trading friction for any strategy</a:t>
            </a:r>
            <a:endParaRPr lang="en-US" sz="3400" dirty="0">
              <a:latin typeface="+mj-lt"/>
              <a:cs typeface="Arial" pitchFamily="34" charset="0"/>
            </a:endParaRPr>
          </a:p>
          <a:p>
            <a:pPr marL="111125" lvl="1">
              <a:lnSpc>
                <a:spcPct val="105000"/>
              </a:lnSpc>
              <a:spcBef>
                <a:spcPts val="200"/>
              </a:spcBef>
              <a:spcAft>
                <a:spcPts val="1200"/>
              </a:spcAft>
              <a:buClr>
                <a:schemeClr val="tx2"/>
              </a:buClr>
            </a:pPr>
            <a:endParaRPr lang="en-US" sz="3400" dirty="0" smtClean="0">
              <a:latin typeface="+mj-lt"/>
              <a:cs typeface="Arial" pitchFamily="34" charset="0"/>
            </a:endParaRPr>
          </a:p>
        </p:txBody>
      </p:sp>
    </p:spTree>
    <p:extLst>
      <p:ext uri="{BB962C8B-B14F-4D97-AF65-F5344CB8AC3E}">
        <p14:creationId xmlns:p14="http://schemas.microsoft.com/office/powerpoint/2010/main" val="28873217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328" y="2084462"/>
            <a:ext cx="57150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2328" y="3528571"/>
            <a:ext cx="4185671"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457200"/>
            <a:ext cx="8077200" cy="990600"/>
          </a:xfrm>
        </p:spPr>
        <p:txBody>
          <a:bodyPr/>
          <a:lstStyle/>
          <a:p>
            <a:r>
              <a:rPr lang="fr-FR" sz="3600" dirty="0" smtClean="0"/>
              <a:t>A </a:t>
            </a:r>
            <a:r>
              <a:rPr lang="fr-FR" sz="3600" dirty="0" err="1" smtClean="0"/>
              <a:t>cointegrated</a:t>
            </a:r>
            <a:r>
              <a:rPr lang="fr-FR" sz="3600" dirty="0" smtClean="0"/>
              <a:t> VAR model for the </a:t>
            </a:r>
            <a:r>
              <a:rPr lang="fr-FR" sz="3600" dirty="0" err="1" smtClean="0"/>
              <a:t>Limit</a:t>
            </a:r>
            <a:r>
              <a:rPr lang="fr-FR" sz="3600" dirty="0" smtClean="0"/>
              <a:t> </a:t>
            </a:r>
            <a:r>
              <a:rPr lang="fr-FR" sz="3600" dirty="0" err="1" smtClean="0"/>
              <a:t>Order</a:t>
            </a:r>
            <a:r>
              <a:rPr lang="fr-FR" sz="3600" dirty="0" smtClean="0"/>
              <a:t> Book</a:t>
            </a:r>
            <a:endParaRPr lang="fr-FR" sz="3600" dirty="0"/>
          </a:p>
        </p:txBody>
      </p:sp>
      <p:sp>
        <p:nvSpPr>
          <p:cNvPr id="7" name="TextBox 6"/>
          <p:cNvSpPr txBox="1"/>
          <p:nvPr/>
        </p:nvSpPr>
        <p:spPr>
          <a:xfrm>
            <a:off x="70992" y="2924944"/>
            <a:ext cx="9073008" cy="603627"/>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111125" lvl="1" algn="ctr">
              <a:lnSpc>
                <a:spcPct val="105000"/>
              </a:lnSpc>
              <a:spcBef>
                <a:spcPts val="200"/>
              </a:spcBef>
              <a:spcAft>
                <a:spcPts val="1200"/>
              </a:spcAft>
              <a:buClr>
                <a:schemeClr val="tx2"/>
              </a:buClr>
            </a:pPr>
            <a:r>
              <a:rPr lang="en-US" sz="3400" dirty="0" err="1" smtClean="0">
                <a:latin typeface="+mj-lt"/>
                <a:cs typeface="Arial" pitchFamily="34" charset="0"/>
              </a:rPr>
              <a:t>Cointegrated</a:t>
            </a:r>
            <a:r>
              <a:rPr lang="en-US" sz="3400" dirty="0" smtClean="0">
                <a:latin typeface="+mj-lt"/>
                <a:cs typeface="Arial" pitchFamily="34" charset="0"/>
              </a:rPr>
              <a:t> Vector Error Correction model </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047" y="5517232"/>
            <a:ext cx="26384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30324" y="4579982"/>
            <a:ext cx="9073008" cy="603627"/>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111125" lvl="1" algn="ctr">
              <a:lnSpc>
                <a:spcPct val="105000"/>
              </a:lnSpc>
              <a:spcBef>
                <a:spcPts val="200"/>
              </a:spcBef>
              <a:spcAft>
                <a:spcPts val="1200"/>
              </a:spcAft>
              <a:buClr>
                <a:schemeClr val="tx2"/>
              </a:buClr>
            </a:pPr>
            <a:r>
              <a:rPr lang="en-US" sz="3400" dirty="0" smtClean="0">
                <a:latin typeface="+mj-lt"/>
                <a:cs typeface="Arial" pitchFamily="34" charset="0"/>
              </a:rPr>
              <a:t>Corresponding reduced VAR model</a:t>
            </a:r>
          </a:p>
        </p:txBody>
      </p:sp>
    </p:spTree>
    <p:extLst>
      <p:ext uri="{BB962C8B-B14F-4D97-AF65-F5344CB8AC3E}">
        <p14:creationId xmlns:p14="http://schemas.microsoft.com/office/powerpoint/2010/main" val="846927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457200"/>
            <a:ext cx="8077200" cy="667544"/>
          </a:xfrm>
        </p:spPr>
        <p:txBody>
          <a:bodyPr/>
          <a:lstStyle/>
          <a:p>
            <a:r>
              <a:rPr lang="fr-FR" sz="3500" dirty="0" err="1" smtClean="0"/>
              <a:t>Estimating</a:t>
            </a:r>
            <a:r>
              <a:rPr lang="fr-FR" sz="3500" dirty="0" smtClean="0"/>
              <a:t> </a:t>
            </a:r>
            <a:r>
              <a:rPr lang="fr-FR" sz="3500" dirty="0" err="1" smtClean="0"/>
              <a:t>market</a:t>
            </a:r>
            <a:r>
              <a:rPr lang="fr-FR" sz="3500" dirty="0" smtClean="0"/>
              <a:t> </a:t>
            </a:r>
            <a:r>
              <a:rPr lang="fr-FR" sz="3500" dirty="0" smtClean="0"/>
              <a:t>impact : 3 scenarii</a:t>
            </a:r>
            <a:endParaRPr lang="fr-FR" sz="35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8438" y="1196752"/>
            <a:ext cx="3646593"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970" y="2996952"/>
            <a:ext cx="3743382"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4569" y="4985032"/>
            <a:ext cx="3604809" cy="161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9552" y="1700808"/>
            <a:ext cx="3528530" cy="400110"/>
          </a:xfrm>
          <a:prstGeom prst="rect">
            <a:avLst/>
          </a:prstGeom>
          <a:noFill/>
        </p:spPr>
        <p:txBody>
          <a:bodyPr wrap="none" rtlCol="0">
            <a:spAutoFit/>
          </a:bodyPr>
          <a:lstStyle/>
          <a:p>
            <a:r>
              <a:rPr lang="fr-FR" sz="2000" b="1" dirty="0" smtClean="0">
                <a:latin typeface="Arial" pitchFamily="34" charset="0"/>
                <a:cs typeface="Arial" pitchFamily="34" charset="0"/>
              </a:rPr>
              <a:t>Normal passive </a:t>
            </a:r>
            <a:r>
              <a:rPr lang="fr-FR" sz="2000" b="1" dirty="0" err="1" smtClean="0">
                <a:latin typeface="Arial" pitchFamily="34" charset="0"/>
                <a:cs typeface="Arial" pitchFamily="34" charset="0"/>
              </a:rPr>
              <a:t>Limit</a:t>
            </a:r>
            <a:r>
              <a:rPr lang="fr-FR" sz="2000" b="1" dirty="0" smtClean="0">
                <a:latin typeface="Arial" pitchFamily="34" charset="0"/>
                <a:cs typeface="Arial" pitchFamily="34" charset="0"/>
              </a:rPr>
              <a:t> </a:t>
            </a:r>
            <a:r>
              <a:rPr lang="fr-FR" sz="2000" b="1" dirty="0" err="1" smtClean="0">
                <a:latin typeface="Arial" pitchFamily="34" charset="0"/>
                <a:cs typeface="Arial" pitchFamily="34" charset="0"/>
              </a:rPr>
              <a:t>Order</a:t>
            </a:r>
            <a:endParaRPr lang="fr-FR" sz="2000" b="1" dirty="0">
              <a:latin typeface="Arial" pitchFamily="34" charset="0"/>
              <a:cs typeface="Arial" pitchFamily="34" charset="0"/>
            </a:endParaRPr>
          </a:p>
        </p:txBody>
      </p:sp>
      <p:sp>
        <p:nvSpPr>
          <p:cNvPr id="7" name="TextBox 6"/>
          <p:cNvSpPr txBox="1"/>
          <p:nvPr/>
        </p:nvSpPr>
        <p:spPr>
          <a:xfrm>
            <a:off x="539552" y="3573016"/>
            <a:ext cx="3017173" cy="400110"/>
          </a:xfrm>
          <a:prstGeom prst="rect">
            <a:avLst/>
          </a:prstGeom>
          <a:noFill/>
        </p:spPr>
        <p:txBody>
          <a:bodyPr wrap="none" rtlCol="0">
            <a:spAutoFit/>
          </a:bodyPr>
          <a:lstStyle/>
          <a:p>
            <a:r>
              <a:rPr lang="fr-FR" sz="2000" b="1" dirty="0" err="1" smtClean="0">
                <a:latin typeface="Arial" pitchFamily="34" charset="0"/>
                <a:cs typeface="Arial" pitchFamily="34" charset="0"/>
              </a:rPr>
              <a:t>Aggressive</a:t>
            </a:r>
            <a:r>
              <a:rPr lang="fr-FR" sz="2000" b="1" dirty="0" smtClean="0">
                <a:latin typeface="Arial" pitchFamily="34" charset="0"/>
                <a:cs typeface="Arial" pitchFamily="34" charset="0"/>
              </a:rPr>
              <a:t> </a:t>
            </a:r>
            <a:r>
              <a:rPr lang="fr-FR" sz="2000" b="1" dirty="0" err="1" smtClean="0">
                <a:latin typeface="Arial" pitchFamily="34" charset="0"/>
                <a:cs typeface="Arial" pitchFamily="34" charset="0"/>
              </a:rPr>
              <a:t>Limit</a:t>
            </a:r>
            <a:r>
              <a:rPr lang="fr-FR" sz="2000" b="1" dirty="0" smtClean="0">
                <a:latin typeface="Arial" pitchFamily="34" charset="0"/>
                <a:cs typeface="Arial" pitchFamily="34" charset="0"/>
              </a:rPr>
              <a:t> </a:t>
            </a:r>
            <a:r>
              <a:rPr lang="fr-FR" sz="2000" b="1" dirty="0" err="1" smtClean="0">
                <a:latin typeface="Arial" pitchFamily="34" charset="0"/>
                <a:cs typeface="Arial" pitchFamily="34" charset="0"/>
              </a:rPr>
              <a:t>Order</a:t>
            </a:r>
            <a:endParaRPr lang="fr-FR" sz="2000" b="1" dirty="0">
              <a:latin typeface="Arial" pitchFamily="34" charset="0"/>
              <a:cs typeface="Arial" pitchFamily="34" charset="0"/>
            </a:endParaRPr>
          </a:p>
        </p:txBody>
      </p:sp>
      <p:sp>
        <p:nvSpPr>
          <p:cNvPr id="8" name="TextBox 7"/>
          <p:cNvSpPr txBox="1"/>
          <p:nvPr/>
        </p:nvSpPr>
        <p:spPr>
          <a:xfrm>
            <a:off x="611560" y="5589240"/>
            <a:ext cx="2731838" cy="400110"/>
          </a:xfrm>
          <a:prstGeom prst="rect">
            <a:avLst/>
          </a:prstGeom>
          <a:noFill/>
        </p:spPr>
        <p:txBody>
          <a:bodyPr wrap="none" rtlCol="0">
            <a:spAutoFit/>
          </a:bodyPr>
          <a:lstStyle/>
          <a:p>
            <a:r>
              <a:rPr lang="fr-FR" sz="2000" b="1" dirty="0" smtClean="0">
                <a:latin typeface="Arial" pitchFamily="34" charset="0"/>
                <a:cs typeface="Arial" pitchFamily="34" charset="0"/>
              </a:rPr>
              <a:t>Normal</a:t>
            </a:r>
            <a:r>
              <a:rPr lang="fr-FR" sz="2000" b="1" dirty="0" smtClean="0">
                <a:latin typeface="Arial" pitchFamily="34" charset="0"/>
                <a:cs typeface="Arial" pitchFamily="34" charset="0"/>
              </a:rPr>
              <a:t> </a:t>
            </a:r>
            <a:r>
              <a:rPr lang="fr-FR" sz="2000" b="1" dirty="0" err="1" smtClean="0">
                <a:latin typeface="Arial" pitchFamily="34" charset="0"/>
                <a:cs typeface="Arial" pitchFamily="34" charset="0"/>
              </a:rPr>
              <a:t>Market</a:t>
            </a:r>
            <a:r>
              <a:rPr lang="fr-FR" sz="2000" b="1" dirty="0" smtClean="0">
                <a:latin typeface="Arial" pitchFamily="34" charset="0"/>
                <a:cs typeface="Arial" pitchFamily="34" charset="0"/>
              </a:rPr>
              <a:t> </a:t>
            </a:r>
            <a:r>
              <a:rPr lang="fr-FR" sz="2000" b="1" dirty="0" err="1" smtClean="0">
                <a:latin typeface="Arial" pitchFamily="34" charset="0"/>
                <a:cs typeface="Arial" pitchFamily="34" charset="0"/>
              </a:rPr>
              <a:t>Order</a:t>
            </a:r>
            <a:endParaRPr lang="fr-FR" sz="2000" b="1" dirty="0">
              <a:latin typeface="Arial" pitchFamily="34" charset="0"/>
              <a:cs typeface="Arial" pitchFamily="34" charset="0"/>
            </a:endParaRPr>
          </a:p>
        </p:txBody>
      </p:sp>
    </p:spTree>
    <p:extLst>
      <p:ext uri="{BB962C8B-B14F-4D97-AF65-F5344CB8AC3E}">
        <p14:creationId xmlns:p14="http://schemas.microsoft.com/office/powerpoint/2010/main" val="3784573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145" y="2276872"/>
            <a:ext cx="6181725"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63688" y="1533508"/>
            <a:ext cx="5788637" cy="923330"/>
          </a:xfrm>
          <a:prstGeom prst="rect">
            <a:avLst/>
          </a:prstGeom>
          <a:noFill/>
        </p:spPr>
        <p:txBody>
          <a:bodyPr wrap="none" lIns="91440" tIns="45720" rIns="91440" bIns="45720">
            <a:spAutoFit/>
          </a:bodyPr>
          <a:lstStyle/>
          <a:p>
            <a:pPr algn="ctr"/>
            <a:r>
              <a:rPr lang="en-US" sz="5400" b="1" cap="none" spc="300" dirty="0" smtClean="0">
                <a:ln w="11430" cmpd="sng">
                  <a:solidFill>
                    <a:schemeClr val="accent1">
                      <a:tint val="10000"/>
                    </a:schemeClr>
                  </a:solidFill>
                  <a:prstDash val="solid"/>
                  <a:miter lim="800000"/>
                </a:ln>
                <a:effectLst>
                  <a:glow rad="45500">
                    <a:schemeClr val="accent1">
                      <a:satMod val="220000"/>
                      <a:alpha val="35000"/>
                    </a:schemeClr>
                  </a:glow>
                </a:effectLst>
              </a:rPr>
              <a:t>Why MATLAB ?</a:t>
            </a:r>
            <a:endParaRPr lang="en-US" sz="5400" b="1" cap="none" spc="300" dirty="0">
              <a:ln w="11430" cmpd="sng">
                <a:solidFill>
                  <a:schemeClr val="accent1">
                    <a:tint val="10000"/>
                  </a:schemeClr>
                </a:solidFill>
                <a:prstDash val="solid"/>
                <a:miter lim="800000"/>
              </a:ln>
              <a:effectLst>
                <a:glow rad="45500">
                  <a:schemeClr val="accent1">
                    <a:satMod val="220000"/>
                    <a:alpha val="35000"/>
                  </a:schemeClr>
                </a:glow>
              </a:effectLst>
            </a:endParaRPr>
          </a:p>
        </p:txBody>
      </p:sp>
      <p:pic>
        <p:nvPicPr>
          <p:cNvPr id="4" name="Picture 2" descr="File:Circle question mark.png">
            <a:hlinkClick r:id="rId4"/>
          </p:cNvPr>
          <p:cNvPicPr>
            <a:picLocks noChangeAspect="1" noChangeArrowheads="1"/>
          </p:cNvPicPr>
          <p:nvPr/>
        </p:nvPicPr>
        <p:blipFill>
          <a:blip r:embed="rId5" cstate="print"/>
          <a:srcRect/>
          <a:stretch>
            <a:fillRect/>
          </a:stretch>
        </p:blipFill>
        <p:spPr bwMode="auto">
          <a:xfrm>
            <a:off x="3377705" y="2348880"/>
            <a:ext cx="2210807" cy="2244647"/>
          </a:xfrm>
          <a:prstGeom prst="rect">
            <a:avLst/>
          </a:prstGeom>
          <a:noFill/>
        </p:spPr>
      </p:pic>
    </p:spTree>
    <p:extLst>
      <p:ext uri="{BB962C8B-B14F-4D97-AF65-F5344CB8AC3E}">
        <p14:creationId xmlns:p14="http://schemas.microsoft.com/office/powerpoint/2010/main" val="9153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ppt_x"/>
                                          </p:val>
                                        </p:tav>
                                        <p:tav tm="100000">
                                          <p:val>
                                            <p:strVal val="#ppt_x"/>
                                          </p:val>
                                        </p:tav>
                                      </p:tavLst>
                                    </p:anim>
                                    <p:anim calcmode="lin" valueType="num">
                                      <p:cBhvr additive="base">
                                        <p:cTn id="1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3" y="361356"/>
            <a:ext cx="7128791" cy="638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357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2066</TotalTime>
  <Words>3119</Words>
  <Application>Microsoft Office PowerPoint</Application>
  <PresentationFormat>On-screen Show (4:3)</PresentationFormat>
  <Paragraphs>462</Paragraphs>
  <Slides>26</Slides>
  <Notes>19</Notes>
  <HiddenSlides>1</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Blank</vt:lpstr>
      <vt:lpstr>Limit Order Flow,  Market Impact  and Optimal Order</vt:lpstr>
      <vt:lpstr>Electronic limit order book systems are the dominant trading form</vt:lpstr>
      <vt:lpstr>Total View ITCH data : data directly stemming from NASDAQ</vt:lpstr>
      <vt:lpstr>Major order flow and order book characteristics</vt:lpstr>
      <vt:lpstr>How to estimate the market impact of a limit order</vt:lpstr>
      <vt:lpstr>A cointegrated VAR model for the Limit Order Book</vt:lpstr>
      <vt:lpstr>Estimating market impact : 3 scenarii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MATLAB Production Server</vt:lpstr>
      <vt:lpstr>Enterprise Applications </vt:lpstr>
      <vt:lpstr>Challenges solved</vt:lpstr>
      <vt:lpstr>Integration with IT systems</vt:lpstr>
      <vt:lpstr>Client Library</vt:lpstr>
      <vt:lpstr>Production Deployment Workflow</vt:lpstr>
      <vt:lpstr>Scaled Architecture</vt:lpstr>
      <vt:lpstr>Integration Example</vt:lpstr>
      <vt:lpstr>Integration with Databases</vt:lpstr>
      <vt:lpstr>Key Take-Aways</vt:lpstr>
      <vt:lpstr>Thank You</vt:lpstr>
      <vt:lpstr>PowerPoint Presentation</vt:lpstr>
    </vt:vector>
  </TitlesOfParts>
  <Company>The MathWorks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Duprey</dc:creator>
  <cp:keywords>Version 13.0</cp:keywords>
  <cp:lastModifiedBy>Stefan Duprey</cp:lastModifiedBy>
  <cp:revision>159</cp:revision>
  <cp:lastPrinted>2013-06-10T13:35:15Z</cp:lastPrinted>
  <dcterms:created xsi:type="dcterms:W3CDTF">2013-01-03T15:17:19Z</dcterms:created>
  <dcterms:modified xsi:type="dcterms:W3CDTF">2013-08-27T14:19:09Z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